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79" r:id="rId3"/>
    <p:sldId id="258" r:id="rId4"/>
    <p:sldId id="259" r:id="rId5"/>
    <p:sldId id="260" r:id="rId6"/>
    <p:sldId id="261" r:id="rId7"/>
    <p:sldId id="262" r:id="rId8"/>
    <p:sldId id="277" r:id="rId9"/>
    <p:sldId id="263" r:id="rId10"/>
    <p:sldId id="291" r:id="rId11"/>
    <p:sldId id="283" r:id="rId12"/>
    <p:sldId id="284" r:id="rId13"/>
    <p:sldId id="264" r:id="rId14"/>
    <p:sldId id="265" r:id="rId15"/>
    <p:sldId id="285" r:id="rId16"/>
    <p:sldId id="288" r:id="rId17"/>
    <p:sldId id="289" r:id="rId18"/>
    <p:sldId id="266" r:id="rId19"/>
    <p:sldId id="270" r:id="rId20"/>
    <p:sldId id="267" r:id="rId21"/>
    <p:sldId id="280" r:id="rId22"/>
    <p:sldId id="286" r:id="rId23"/>
    <p:sldId id="278" r:id="rId24"/>
    <p:sldId id="271" r:id="rId25"/>
    <p:sldId id="268" r:id="rId26"/>
    <p:sldId id="287" r:id="rId27"/>
    <p:sldId id="281" r:id="rId28"/>
    <p:sldId id="282" r:id="rId29"/>
    <p:sldId id="290" r:id="rId30"/>
    <p:sldId id="272" r:id="rId31"/>
    <p:sldId id="274" r:id="rId32"/>
    <p:sldId id="269" r:id="rId3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B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5" autoAdjust="0"/>
    <p:restoredTop sz="84410" autoAdjust="0"/>
  </p:normalViewPr>
  <p:slideViewPr>
    <p:cSldViewPr snapToGrid="0">
      <p:cViewPr varScale="1">
        <p:scale>
          <a:sx n="73" d="100"/>
          <a:sy n="73" d="100"/>
        </p:scale>
        <p:origin x="965"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0B2D4-BF5E-4431-9E85-3C1889687315}" type="datetimeFigureOut">
              <a:rPr lang="nl-BE" smtClean="0"/>
              <a:t>31/08/2023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50E39-F9E9-41D8-9450-EF5EDCAB7A5C}" type="slidenum">
              <a:rPr lang="nl-BE" smtClean="0"/>
              <a:t>‹N°›</a:t>
            </a:fld>
            <a:endParaRPr lang="nl-BE"/>
          </a:p>
        </p:txBody>
      </p:sp>
    </p:spTree>
    <p:extLst>
      <p:ext uri="{BB962C8B-B14F-4D97-AF65-F5344CB8AC3E}">
        <p14:creationId xmlns:p14="http://schemas.microsoft.com/office/powerpoint/2010/main" val="2190033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1</a:t>
            </a:fld>
            <a:endParaRPr lang="nl-BE"/>
          </a:p>
        </p:txBody>
      </p:sp>
    </p:spTree>
    <p:extLst>
      <p:ext uri="{BB962C8B-B14F-4D97-AF65-F5344CB8AC3E}">
        <p14:creationId xmlns:p14="http://schemas.microsoft.com/office/powerpoint/2010/main" val="2460617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Melding altijd aan je verantwoordelijke en preventiedienst doorgeven.</a:t>
            </a:r>
          </a:p>
          <a:p>
            <a:endParaRPr lang="nl-BE" dirty="0" smtClean="0"/>
          </a:p>
          <a:p>
            <a:r>
              <a:rPr lang="nl-BE" dirty="0" smtClean="0"/>
              <a:t>Bij</a:t>
            </a:r>
            <a:r>
              <a:rPr lang="nl-BE" baseline="0" dirty="0" smtClean="0"/>
              <a:t> de 3 maand opleiding: melden dat dit </a:t>
            </a:r>
            <a:r>
              <a:rPr lang="nl-BE" dirty="0" smtClean="0"/>
              <a:t>via </a:t>
            </a:r>
            <a:r>
              <a:rPr lang="nl-BE" b="1" dirty="0" smtClean="0"/>
              <a:t>Facility Apps </a:t>
            </a:r>
            <a:r>
              <a:rPr lang="nl-BE" dirty="0" smtClean="0"/>
              <a:t>kan onder HSEQ,</a:t>
            </a:r>
            <a:r>
              <a:rPr lang="nl-BE" baseline="0" dirty="0" smtClean="0"/>
              <a:t> FKR-29 – Aangifte arbeidsongeval / bijna ongeval / eerste hulp</a:t>
            </a:r>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10</a:t>
            </a:fld>
            <a:endParaRPr lang="nl-BE"/>
          </a:p>
        </p:txBody>
      </p:sp>
    </p:spTree>
    <p:extLst>
      <p:ext uri="{BB962C8B-B14F-4D97-AF65-F5344CB8AC3E}">
        <p14:creationId xmlns:p14="http://schemas.microsoft.com/office/powerpoint/2010/main" val="4634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de 3 maand opleiding: </a:t>
            </a:r>
          </a:p>
          <a:p>
            <a:r>
              <a:rPr lang="nl-NL" dirty="0" smtClean="0"/>
              <a:t>Arbeidsongeval melden via </a:t>
            </a:r>
            <a:r>
              <a:rPr lang="nl-NL" b="1" dirty="0" smtClean="0"/>
              <a:t>Facility Apps</a:t>
            </a:r>
            <a:r>
              <a:rPr lang="nl-NL" dirty="0" smtClean="0"/>
              <a:t> onder HSEQ, FKR29 – FKR-29 – Aangifte arbeidsongeval / bijna ongeval / eerste hulp</a:t>
            </a:r>
          </a:p>
          <a:p>
            <a:r>
              <a:rPr lang="nl-NL" dirty="0" smtClean="0"/>
              <a:t>Schade melden via </a:t>
            </a:r>
            <a:r>
              <a:rPr lang="nl-NL" b="1" dirty="0" smtClean="0"/>
              <a:t>Facility</a:t>
            </a:r>
            <a:r>
              <a:rPr lang="nl-NL" b="1" baseline="0" dirty="0" smtClean="0"/>
              <a:t> Apps </a:t>
            </a:r>
            <a:r>
              <a:rPr lang="nl-NL" baseline="0" dirty="0" smtClean="0"/>
              <a:t>onder HSEQ, FKR30 – Aangifte schade</a:t>
            </a:r>
            <a:endParaRPr lang="nl-NL" dirty="0" smtClean="0"/>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11</a:t>
            </a:fld>
            <a:endParaRPr lang="nl-BE"/>
          </a:p>
        </p:txBody>
      </p:sp>
    </p:spTree>
    <p:extLst>
      <p:ext uri="{BB962C8B-B14F-4D97-AF65-F5344CB8AC3E}">
        <p14:creationId xmlns:p14="http://schemas.microsoft.com/office/powerpoint/2010/main" val="2363842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12</a:t>
            </a:fld>
            <a:endParaRPr lang="nl-BE"/>
          </a:p>
        </p:txBody>
      </p:sp>
    </p:spTree>
    <p:extLst>
      <p:ext uri="{BB962C8B-B14F-4D97-AF65-F5344CB8AC3E}">
        <p14:creationId xmlns:p14="http://schemas.microsoft.com/office/powerpoint/2010/main" val="494309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de 3 maand opleiding: </a:t>
            </a:r>
          </a:p>
          <a:p>
            <a:r>
              <a:rPr lang="nl-NL" dirty="0" smtClean="0"/>
              <a:t>Arbeidsongeval melden via </a:t>
            </a:r>
            <a:r>
              <a:rPr lang="nl-NL" b="1" dirty="0" smtClean="0"/>
              <a:t>Facility Apps</a:t>
            </a:r>
            <a:r>
              <a:rPr lang="nl-NL" dirty="0" smtClean="0"/>
              <a:t> onder HSEQ, FKR29 – FKR-29 – Aangifte arbeidsongeval / bijna ongeval / eerste hulp</a:t>
            </a:r>
          </a:p>
          <a:p>
            <a:r>
              <a:rPr lang="nl-NL" dirty="0" smtClean="0"/>
              <a:t>Schade melden via </a:t>
            </a:r>
            <a:r>
              <a:rPr lang="nl-NL" b="1" dirty="0" smtClean="0"/>
              <a:t>Facility</a:t>
            </a:r>
            <a:r>
              <a:rPr lang="nl-NL" b="1" baseline="0" dirty="0" smtClean="0"/>
              <a:t> Apps </a:t>
            </a:r>
            <a:r>
              <a:rPr lang="nl-NL" baseline="0" dirty="0" smtClean="0"/>
              <a:t>onder HSEQ, FKR30 – Aangifte schade</a:t>
            </a:r>
            <a:endParaRPr lang="nl-NL" dirty="0" smtClean="0"/>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13</a:t>
            </a:fld>
            <a:endParaRPr lang="nl-BE"/>
          </a:p>
        </p:txBody>
      </p:sp>
    </p:spTree>
    <p:extLst>
      <p:ext uri="{BB962C8B-B14F-4D97-AF65-F5344CB8AC3E}">
        <p14:creationId xmlns:p14="http://schemas.microsoft.com/office/powerpoint/2010/main" val="3145524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07000"/>
              </a:lnSpc>
              <a:spcAft>
                <a:spcPts val="0"/>
              </a:spcAft>
            </a:pPr>
            <a:r>
              <a:rPr lang="nl-BE" sz="1200" dirty="0" smtClean="0">
                <a:latin typeface="Calibri" panose="020F0502020204030204" pitchFamily="34" charset="0"/>
                <a:ea typeface="Calibri" panose="020F0502020204030204" pitchFamily="34" charset="0"/>
                <a:cs typeface="Times New Roman" panose="02020603050405020304" pitchFamily="18" charset="0"/>
              </a:rPr>
              <a:t>Bij een arbeidsongeval </a:t>
            </a:r>
            <a:r>
              <a:rPr lang="nl-BE" sz="1200" b="1" dirty="0" smtClean="0">
                <a:latin typeface="Calibri" panose="020F0502020204030204" pitchFamily="34" charset="0"/>
                <a:ea typeface="Calibri" panose="020F0502020204030204" pitchFamily="34" charset="0"/>
                <a:cs typeface="Times New Roman" panose="02020603050405020304" pitchFamily="18" charset="0"/>
              </a:rPr>
              <a:t>verwittig </a:t>
            </a:r>
            <a:r>
              <a:rPr lang="nl-BE" sz="1200" dirty="0" smtClean="0">
                <a:latin typeface="Calibri" panose="020F0502020204030204" pitchFamily="34" charset="0"/>
                <a:ea typeface="Calibri" panose="020F0502020204030204" pitchFamily="34" charset="0"/>
                <a:cs typeface="Times New Roman" panose="02020603050405020304" pitchFamily="18" charset="0"/>
              </a:rPr>
              <a:t>je </a:t>
            </a:r>
            <a:r>
              <a:rPr lang="nl-BE" sz="1200" b="1" dirty="0" smtClean="0">
                <a:latin typeface="Calibri" panose="020F0502020204030204" pitchFamily="34" charset="0"/>
                <a:ea typeface="Calibri" panose="020F0502020204030204" pitchFamily="34" charset="0"/>
                <a:cs typeface="Times New Roman" panose="02020603050405020304" pitchFamily="18" charset="0"/>
              </a:rPr>
              <a:t>onmiddellijk </a:t>
            </a:r>
            <a:r>
              <a:rPr lang="nl-BE" sz="1200" dirty="0" smtClean="0">
                <a:latin typeface="Calibri" panose="020F0502020204030204" pitchFamily="34" charset="0"/>
                <a:ea typeface="Calibri" panose="020F0502020204030204" pitchFamily="34" charset="0"/>
                <a:cs typeface="Times New Roman" panose="02020603050405020304" pitchFamily="18" charset="0"/>
              </a:rPr>
              <a:t>je verantwoordelijke. Vertel</a:t>
            </a:r>
            <a:r>
              <a:rPr lang="nl-BE" sz="1200" baseline="0" dirty="0" smtClean="0">
                <a:latin typeface="Calibri" panose="020F0502020204030204" pitchFamily="34" charset="0"/>
                <a:ea typeface="Calibri" panose="020F0502020204030204" pitchFamily="34" charset="0"/>
                <a:cs typeface="Times New Roman" panose="02020603050405020304" pitchFamily="18" charset="0"/>
              </a:rPr>
              <a:t> precies wat er gebeurde en wat je aan het doen was. Vermeld betrokken voorwerpen en afwijkende gebeurtenissen.</a:t>
            </a:r>
            <a:endParaRPr lang="nl-BE" sz="12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1200" dirty="0" smtClean="0">
                <a:latin typeface="Calibri" panose="020F0502020204030204" pitchFamily="34" charset="0"/>
                <a:ea typeface="Calibri" panose="020F0502020204030204" pitchFamily="34" charset="0"/>
                <a:cs typeface="Times New Roman" panose="02020603050405020304" pitchFamily="18" charset="0"/>
              </a:rPr>
              <a:t>Ook al lukt het om verder te werken, het is belangrijk dat je leidinggevende onmiddellijk op de hoogte gebracht wordt.</a:t>
            </a:r>
          </a:p>
          <a:p>
            <a:pPr lvl="0">
              <a:lnSpc>
                <a:spcPct val="107000"/>
              </a:lnSpc>
              <a:spcAft>
                <a:spcPts val="0"/>
              </a:spcAft>
            </a:pPr>
            <a:endParaRPr lang="nl-BE" sz="12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1200" b="1" dirty="0" smtClean="0">
                <a:latin typeface="Calibri" panose="020F0502020204030204" pitchFamily="34" charset="0"/>
                <a:ea typeface="Calibri" panose="020F0502020204030204" pitchFamily="34" charset="0"/>
                <a:cs typeface="Times New Roman" panose="02020603050405020304" pitchFamily="18" charset="0"/>
              </a:rPr>
              <a:t>Vul de arbeidsongevallenaangifte in </a:t>
            </a:r>
            <a:r>
              <a:rPr lang="nl-BE" sz="1200" dirty="0" smtClean="0">
                <a:latin typeface="Calibri" panose="020F0502020204030204" pitchFamily="34" charset="0"/>
                <a:ea typeface="Calibri" panose="020F0502020204030204" pitchFamily="34" charset="0"/>
                <a:cs typeface="Times New Roman" panose="02020603050405020304" pitchFamily="18" charset="0"/>
              </a:rPr>
              <a:t>samen met je verantwoordelijke. Zorg dat de aangifte volledig en waarheidsgetrouw ingevuld wordt. Voor de aangifte</a:t>
            </a:r>
            <a:r>
              <a:rPr lang="nl-BE" sz="1200" baseline="0" dirty="0" smtClean="0">
                <a:latin typeface="Calibri" panose="020F0502020204030204" pitchFamily="34" charset="0"/>
                <a:ea typeface="Calibri" panose="020F0502020204030204" pitchFamily="34" charset="0"/>
                <a:cs typeface="Times New Roman" panose="02020603050405020304" pitchFamily="18" charset="0"/>
              </a:rPr>
              <a:t> van een arbeidsongeval gebruik je het aangifte formulier FKR29 in FA. </a:t>
            </a:r>
            <a:r>
              <a:rPr lang="nl-BE" sz="1200" dirty="0" smtClean="0">
                <a:latin typeface="Calibri" panose="020F0502020204030204" pitchFamily="34" charset="0"/>
                <a:ea typeface="Calibri" panose="020F0502020204030204" pitchFamily="34" charset="0"/>
                <a:cs typeface="Times New Roman" panose="02020603050405020304" pitchFamily="18" charset="0"/>
              </a:rPr>
              <a:t>Deze aangifte wordt naar HR en de preventiedienst verstuurd. HR dient de aangifte binnen de 48u over te maken aan de verzekeraar! Ook het </a:t>
            </a:r>
            <a:r>
              <a:rPr lang="nl-BE" sz="1200" b="1" dirty="0" smtClean="0">
                <a:latin typeface="Calibri" panose="020F0502020204030204" pitchFamily="34" charset="0"/>
                <a:ea typeface="Calibri" panose="020F0502020204030204" pitchFamily="34" charset="0"/>
                <a:cs typeface="Times New Roman" panose="02020603050405020304" pitchFamily="18" charset="0"/>
              </a:rPr>
              <a:t>medische attest van eerste vaststelling </a:t>
            </a:r>
            <a:r>
              <a:rPr lang="nl-BE" sz="1200" b="0" dirty="0" smtClean="0">
                <a:latin typeface="Calibri" panose="020F0502020204030204" pitchFamily="34" charset="0"/>
                <a:ea typeface="Calibri" panose="020F0502020204030204" pitchFamily="34" charset="0"/>
                <a:cs typeface="Times New Roman" panose="02020603050405020304" pitchFamily="18" charset="0"/>
              </a:rPr>
              <a:t>is hierbij vereist.</a:t>
            </a:r>
            <a:r>
              <a:rPr lang="nl-BE" sz="1200" b="1" dirty="0" smtClean="0">
                <a:latin typeface="Calibri" panose="020F0502020204030204" pitchFamily="34" charset="0"/>
                <a:ea typeface="Calibri" panose="020F0502020204030204" pitchFamily="34" charset="0"/>
                <a:cs typeface="Times New Roman" panose="02020603050405020304" pitchFamily="18" charset="0"/>
              </a:rPr>
              <a:t> </a:t>
            </a:r>
            <a:r>
              <a:rPr lang="nl-BE" sz="1200" dirty="0" smtClean="0">
                <a:latin typeface="Calibri" panose="020F0502020204030204" pitchFamily="34" charset="0"/>
                <a:ea typeface="Calibri" panose="020F0502020204030204" pitchFamily="34" charset="0"/>
                <a:cs typeface="Times New Roman" panose="02020603050405020304" pitchFamily="18" charset="0"/>
              </a:rPr>
              <a:t>Zorg dus dat alles tijdig binnengebracht wordt.</a:t>
            </a:r>
          </a:p>
          <a:p>
            <a:pPr lvl="0">
              <a:lnSpc>
                <a:spcPct val="107000"/>
              </a:lnSpc>
              <a:spcAft>
                <a:spcPts val="0"/>
              </a:spcAft>
            </a:pPr>
            <a:endParaRPr lang="nl-BE" sz="12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1200" dirty="0" smtClean="0">
                <a:latin typeface="Calibri" panose="020F0502020204030204" pitchFamily="34" charset="0"/>
                <a:ea typeface="Calibri" panose="020F0502020204030204" pitchFamily="34" charset="0"/>
                <a:cs typeface="Times New Roman" panose="02020603050405020304" pitchFamily="18" charset="0"/>
              </a:rPr>
              <a:t>Indien er </a:t>
            </a:r>
            <a:r>
              <a:rPr lang="nl-BE" sz="1200" b="1" dirty="0" smtClean="0">
                <a:latin typeface="Calibri" panose="020F0502020204030204" pitchFamily="34" charset="0"/>
                <a:ea typeface="Calibri" panose="020F0502020204030204" pitchFamily="34" charset="0"/>
                <a:cs typeface="Times New Roman" panose="02020603050405020304" pitchFamily="18" charset="0"/>
              </a:rPr>
              <a:t>vragen</a:t>
            </a:r>
            <a:r>
              <a:rPr lang="nl-BE" sz="1200" dirty="0" smtClean="0">
                <a:latin typeface="Calibri" panose="020F0502020204030204" pitchFamily="34" charset="0"/>
                <a:ea typeface="Calibri" panose="020F0502020204030204" pitchFamily="34" charset="0"/>
                <a:cs typeface="Times New Roman" panose="02020603050405020304" pitchFamily="18" charset="0"/>
              </a:rPr>
              <a:t> van HR of later van de verzekeraar komen </a:t>
            </a:r>
            <a:r>
              <a:rPr lang="nl-BE" sz="1200" b="1" dirty="0" smtClean="0">
                <a:latin typeface="Calibri" panose="020F0502020204030204" pitchFamily="34" charset="0"/>
                <a:ea typeface="Calibri" panose="020F0502020204030204" pitchFamily="34" charset="0"/>
                <a:cs typeface="Times New Roman" panose="02020603050405020304" pitchFamily="18" charset="0"/>
              </a:rPr>
              <a:t>beantwoord</a:t>
            </a:r>
            <a:r>
              <a:rPr lang="nl-BE" sz="1200" dirty="0" smtClean="0">
                <a:latin typeface="Calibri" panose="020F0502020204030204" pitchFamily="34" charset="0"/>
                <a:ea typeface="Calibri" panose="020F0502020204030204" pitchFamily="34" charset="0"/>
                <a:cs typeface="Times New Roman" panose="02020603050405020304" pitchFamily="18" charset="0"/>
              </a:rPr>
              <a:t> deze dan </a:t>
            </a:r>
            <a:r>
              <a:rPr lang="nl-BE" sz="1200" b="1" dirty="0" smtClean="0">
                <a:latin typeface="Calibri" panose="020F0502020204030204" pitchFamily="34" charset="0"/>
                <a:ea typeface="Calibri" panose="020F0502020204030204" pitchFamily="34" charset="0"/>
                <a:cs typeface="Times New Roman" panose="02020603050405020304" pitchFamily="18" charset="0"/>
              </a:rPr>
              <a:t>zo spoedig mogelijk</a:t>
            </a:r>
            <a:r>
              <a:rPr lang="nl-BE" sz="1200" dirty="0" smtClean="0">
                <a:latin typeface="Calibri" panose="020F0502020204030204" pitchFamily="34" charset="0"/>
                <a:ea typeface="Calibri" panose="020F0502020204030204" pitchFamily="34" charset="0"/>
                <a:cs typeface="Times New Roman" panose="02020603050405020304" pitchFamily="18" charset="0"/>
              </a:rPr>
              <a:t>. Dit is belangrijk in de afhandeling en aanvaarding van het dossier.</a:t>
            </a:r>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14</a:t>
            </a:fld>
            <a:endParaRPr lang="nl-BE"/>
          </a:p>
        </p:txBody>
      </p:sp>
    </p:spTree>
    <p:extLst>
      <p:ext uri="{BB962C8B-B14F-4D97-AF65-F5344CB8AC3E}">
        <p14:creationId xmlns:p14="http://schemas.microsoft.com/office/powerpoint/2010/main" val="1997892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07000"/>
              </a:lnSpc>
              <a:spcAft>
                <a:spcPts val="0"/>
              </a:spcAft>
            </a:pPr>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15</a:t>
            </a:fld>
            <a:endParaRPr lang="nl-BE"/>
          </a:p>
        </p:txBody>
      </p:sp>
    </p:spTree>
    <p:extLst>
      <p:ext uri="{BB962C8B-B14F-4D97-AF65-F5344CB8AC3E}">
        <p14:creationId xmlns:p14="http://schemas.microsoft.com/office/powerpoint/2010/main" val="1524759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07000"/>
              </a:lnSpc>
              <a:spcAft>
                <a:spcPts val="0"/>
              </a:spcAft>
            </a:pPr>
            <a:r>
              <a:rPr lang="nl-BE" b="1" dirty="0" smtClean="0"/>
              <a:t>Onze gevaarlijkste werken zijn snoeien en vellen van bomen met het hakselen.</a:t>
            </a:r>
          </a:p>
          <a:p>
            <a:pPr lvl="0">
              <a:lnSpc>
                <a:spcPct val="107000"/>
              </a:lnSpc>
              <a:spcAft>
                <a:spcPts val="0"/>
              </a:spcAft>
            </a:pPr>
            <a:r>
              <a:rPr lang="nl-BE" baseline="0" dirty="0" smtClean="0"/>
              <a:t>	Door vallende takken en stammen + gevaarlijke machines en projectie</a:t>
            </a:r>
            <a:endParaRPr lang="nl-BE" dirty="0" smtClean="0"/>
          </a:p>
          <a:p>
            <a:pPr lvl="0">
              <a:lnSpc>
                <a:spcPct val="107000"/>
              </a:lnSpc>
              <a:spcAft>
                <a:spcPts val="0"/>
              </a:spcAft>
            </a:pPr>
            <a:r>
              <a:rPr lang="nl-BE" b="1" dirty="0" smtClean="0"/>
              <a:t>Bij het bosmaaien zien we vooral projecties en vallen door struikelen </a:t>
            </a:r>
          </a:p>
          <a:p>
            <a:pPr lvl="0">
              <a:lnSpc>
                <a:spcPct val="107000"/>
              </a:lnSpc>
              <a:spcAft>
                <a:spcPts val="0"/>
              </a:spcAft>
            </a:pPr>
            <a:r>
              <a:rPr lang="nl-BE" b="1" dirty="0" smtClean="0"/>
              <a:t>                	</a:t>
            </a:r>
            <a:r>
              <a:rPr lang="nl-BE" b="0" dirty="0" smtClean="0">
                <a:solidFill>
                  <a:srgbClr val="FF0000"/>
                </a:solidFill>
              </a:rPr>
              <a:t>Wijzen op de ontbrekende beschermkap van de bosmaaier!</a:t>
            </a:r>
            <a:endParaRPr lang="nl-BE" b="0" dirty="0">
              <a:solidFill>
                <a:srgbClr val="FF0000"/>
              </a:solidFill>
            </a:endParaRPr>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16</a:t>
            </a:fld>
            <a:endParaRPr lang="nl-BE"/>
          </a:p>
        </p:txBody>
      </p:sp>
    </p:spTree>
    <p:extLst>
      <p:ext uri="{BB962C8B-B14F-4D97-AF65-F5344CB8AC3E}">
        <p14:creationId xmlns:p14="http://schemas.microsoft.com/office/powerpoint/2010/main" val="1536421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07000"/>
              </a:lnSpc>
              <a:spcAft>
                <a:spcPts val="0"/>
              </a:spcAft>
            </a:pPr>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17</a:t>
            </a:fld>
            <a:endParaRPr lang="nl-BE"/>
          </a:p>
        </p:txBody>
      </p:sp>
    </p:spTree>
    <p:extLst>
      <p:ext uri="{BB962C8B-B14F-4D97-AF65-F5344CB8AC3E}">
        <p14:creationId xmlns:p14="http://schemas.microsoft.com/office/powerpoint/2010/main" val="926368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07000"/>
              </a:lnSpc>
              <a:spcAft>
                <a:spcPts val="0"/>
              </a:spcAft>
            </a:pPr>
            <a:r>
              <a:rPr lang="nl-BE" sz="1200" dirty="0" smtClean="0">
                <a:latin typeface="Calibri" panose="020F0502020204030204" pitchFamily="34" charset="0"/>
                <a:ea typeface="Calibri" panose="020F0502020204030204" pitchFamily="34" charset="0"/>
                <a:cs typeface="Times New Roman" panose="02020603050405020304" pitchFamily="18" charset="0"/>
              </a:rPr>
              <a:t>EIGEN VEILIGHEID EERST! 		112</a:t>
            </a:r>
            <a:r>
              <a:rPr lang="nl-BE" sz="1200" baseline="0" dirty="0" smtClean="0">
                <a:latin typeface="Calibri" panose="020F0502020204030204" pitchFamily="34" charset="0"/>
                <a:ea typeface="Calibri" panose="020F0502020204030204" pitchFamily="34" charset="0"/>
                <a:cs typeface="Times New Roman" panose="02020603050405020304" pitchFamily="18" charset="0"/>
              </a:rPr>
              <a:t> BELLEN		Verantwoordelijke en Preventie bellen</a:t>
            </a:r>
          </a:p>
          <a:p>
            <a:pPr lvl="0">
              <a:lnSpc>
                <a:spcPct val="107000"/>
              </a:lnSpc>
              <a:spcAft>
                <a:spcPts val="0"/>
              </a:spcAft>
            </a:pPr>
            <a:endParaRPr lang="nl-BE" sz="12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1200" dirty="0" smtClean="0">
                <a:latin typeface="Calibri" panose="020F0502020204030204" pitchFamily="34" charset="0"/>
                <a:ea typeface="Calibri" panose="020F0502020204030204" pitchFamily="34" charset="0"/>
                <a:cs typeface="Times New Roman" panose="02020603050405020304" pitchFamily="18" charset="0"/>
              </a:rPr>
              <a:t>Hopelijk kom je het zelf of jouw collega nooit tegen. Een ernstig arbeidsongeval (EAO) is een ongeval waar de uitkomst van het ongeval van die aard is dat er blijvende letsels veroorzaakt werden of het potentieel er was om een blijvend letsel te hebben.</a:t>
            </a:r>
          </a:p>
          <a:p>
            <a:pPr lvl="0">
              <a:lnSpc>
                <a:spcPct val="107000"/>
              </a:lnSpc>
              <a:spcAft>
                <a:spcPts val="0"/>
              </a:spcAft>
            </a:pPr>
            <a:endParaRPr lang="nl-BE" sz="12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1200" dirty="0" smtClean="0">
                <a:latin typeface="Calibri" panose="020F0502020204030204" pitchFamily="34" charset="0"/>
                <a:ea typeface="Calibri" panose="020F0502020204030204" pitchFamily="34" charset="0"/>
                <a:cs typeface="Times New Roman" panose="02020603050405020304" pitchFamily="18" charset="0"/>
              </a:rPr>
              <a:t>Bij een EAO moet altijd zo spoedig mogelijk je directe leidinggevende en de preventiedienst verwittigd worden.  </a:t>
            </a:r>
          </a:p>
          <a:p>
            <a:pPr lvl="0">
              <a:lnSpc>
                <a:spcPct val="107000"/>
              </a:lnSpc>
              <a:spcAft>
                <a:spcPts val="0"/>
              </a:spcAft>
            </a:pPr>
            <a:endParaRPr lang="nl-BE"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l-BE" sz="1200" dirty="0" smtClean="0">
                <a:latin typeface="Calibri" panose="020F0502020204030204" pitchFamily="34" charset="0"/>
                <a:ea typeface="Calibri" panose="020F0502020204030204" pitchFamily="34" charset="0"/>
                <a:cs typeface="Times New Roman" panose="02020603050405020304" pitchFamily="18" charset="0"/>
              </a:rPr>
              <a:t>Voorbeelden van EAO zijn; val van hoogte, aanrijding, geraakt of meegesleept worden door een voertuig of object of de vaart daarvan, thermische of chemische verbranding,... </a:t>
            </a:r>
          </a:p>
          <a:p>
            <a:pPr>
              <a:lnSpc>
                <a:spcPct val="107000"/>
              </a:lnSpc>
            </a:pPr>
            <a:endParaRPr lang="nl-BE"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l-BE" sz="1200" dirty="0" smtClean="0">
                <a:latin typeface="Calibri" panose="020F0502020204030204" pitchFamily="34" charset="0"/>
                <a:ea typeface="Calibri" panose="020F0502020204030204" pitchFamily="34" charset="0"/>
                <a:cs typeface="Times New Roman" panose="02020603050405020304" pitchFamily="18" charset="0"/>
              </a:rPr>
              <a:t>Bij een EAO zijn de letsels vaak van die aard dat het slachtoffer met de ambulance naar een hospitaal gebracht wordt.</a:t>
            </a:r>
            <a:endParaRPr lang="nl-BE" sz="105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18</a:t>
            </a:fld>
            <a:endParaRPr lang="nl-BE"/>
          </a:p>
        </p:txBody>
      </p:sp>
    </p:spTree>
    <p:extLst>
      <p:ext uri="{BB962C8B-B14F-4D97-AF65-F5344CB8AC3E}">
        <p14:creationId xmlns:p14="http://schemas.microsoft.com/office/powerpoint/2010/main" val="2628288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Wettelijke parameters: Extra uitleg over de flow-chart en de bijlagen 1-3</a:t>
            </a:r>
          </a:p>
          <a:p>
            <a:r>
              <a:rPr lang="nl-NL" dirty="0" smtClean="0"/>
              <a:t>Met link naar het document. (+ Hand-out van het document)</a:t>
            </a:r>
          </a:p>
          <a:p>
            <a:endParaRPr lang="nl-BE" dirty="0" smtClean="0"/>
          </a:p>
          <a:p>
            <a:r>
              <a:rPr lang="nl-BE" dirty="0" smtClean="0"/>
              <a:t>Telefoonnummer preventieadviseurs op de laatste slide.</a:t>
            </a:r>
          </a:p>
          <a:p>
            <a:r>
              <a:rPr lang="nl-BE" dirty="0" smtClean="0"/>
              <a:t>Peter 0485 66 55</a:t>
            </a:r>
            <a:r>
              <a:rPr lang="nl-BE" baseline="0" dirty="0" smtClean="0"/>
              <a:t> 40</a:t>
            </a:r>
          </a:p>
          <a:p>
            <a:r>
              <a:rPr lang="nl-BE" baseline="0" dirty="0" smtClean="0"/>
              <a:t>Nicolas 0471 78 16 45</a:t>
            </a:r>
          </a:p>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19</a:t>
            </a:fld>
            <a:endParaRPr lang="nl-BE"/>
          </a:p>
        </p:txBody>
      </p:sp>
    </p:spTree>
    <p:extLst>
      <p:ext uri="{BB962C8B-B14F-4D97-AF65-F5344CB8AC3E}">
        <p14:creationId xmlns:p14="http://schemas.microsoft.com/office/powerpoint/2010/main" val="1345274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VCA et ISO audits</a:t>
            </a:r>
          </a:p>
          <a:p>
            <a:r>
              <a:rPr lang="nl-BE" dirty="0" smtClean="0"/>
              <a:t>Contact</a:t>
            </a:r>
            <a:r>
              <a:rPr lang="nl-BE" baseline="0" dirty="0" smtClean="0"/>
              <a:t> </a:t>
            </a:r>
            <a:r>
              <a:rPr lang="nl-BE" baseline="0" dirty="0" err="1" smtClean="0"/>
              <a:t>Conseiller</a:t>
            </a:r>
            <a:r>
              <a:rPr lang="nl-BE" baseline="0" dirty="0" smtClean="0"/>
              <a:t> </a:t>
            </a:r>
            <a:r>
              <a:rPr lang="nl-BE" baseline="0" dirty="0" err="1" smtClean="0"/>
              <a:t>environnement</a:t>
            </a:r>
            <a:r>
              <a:rPr lang="nl-BE" baseline="0" dirty="0" smtClean="0"/>
              <a:t> (externe - </a:t>
            </a:r>
            <a:r>
              <a:rPr lang="nl-BE" baseline="0" dirty="0" err="1" smtClean="0"/>
              <a:t>Tauw</a:t>
            </a:r>
            <a:r>
              <a:rPr lang="nl-BE" baseline="0" dirty="0" smtClean="0"/>
              <a:t>)</a:t>
            </a:r>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2</a:t>
            </a:fld>
            <a:endParaRPr lang="nl-BE"/>
          </a:p>
        </p:txBody>
      </p:sp>
    </p:spTree>
    <p:extLst>
      <p:ext uri="{BB962C8B-B14F-4D97-AF65-F5344CB8AC3E}">
        <p14:creationId xmlns:p14="http://schemas.microsoft.com/office/powerpoint/2010/main" val="3993306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Flash kan ook gaan om iets wat actueel is zoals hittegolf, vriesweer, stekende</a:t>
            </a:r>
            <a:r>
              <a:rPr lang="nl-BE" baseline="0" dirty="0" smtClean="0"/>
              <a:t> insecten, …</a:t>
            </a:r>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20</a:t>
            </a:fld>
            <a:endParaRPr lang="nl-BE"/>
          </a:p>
        </p:txBody>
      </p:sp>
    </p:spTree>
    <p:extLst>
      <p:ext uri="{BB962C8B-B14F-4D97-AF65-F5344CB8AC3E}">
        <p14:creationId xmlns:p14="http://schemas.microsoft.com/office/powerpoint/2010/main" val="2026692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Voorbeelden: </a:t>
            </a:r>
          </a:p>
          <a:p>
            <a:endParaRPr lang="nl-BE" dirty="0" smtClean="0"/>
          </a:p>
          <a:p>
            <a:r>
              <a:rPr lang="nl-BE" dirty="0" smtClean="0"/>
              <a:t>Bermbrand test elektronische onkruidbestrijding</a:t>
            </a:r>
          </a:p>
          <a:p>
            <a:r>
              <a:rPr lang="nl-BE" dirty="0" smtClean="0"/>
              <a:t>Containerbrand </a:t>
            </a:r>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21</a:t>
            </a:fld>
            <a:endParaRPr lang="nl-BE"/>
          </a:p>
        </p:txBody>
      </p:sp>
    </p:spTree>
    <p:extLst>
      <p:ext uri="{BB962C8B-B14F-4D97-AF65-F5344CB8AC3E}">
        <p14:creationId xmlns:p14="http://schemas.microsoft.com/office/powerpoint/2010/main" val="1742843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22</a:t>
            </a:fld>
            <a:endParaRPr lang="nl-BE"/>
          </a:p>
        </p:txBody>
      </p:sp>
    </p:spTree>
    <p:extLst>
      <p:ext uri="{BB962C8B-B14F-4D97-AF65-F5344CB8AC3E}">
        <p14:creationId xmlns:p14="http://schemas.microsoft.com/office/powerpoint/2010/main" val="2494837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23</a:t>
            </a:fld>
            <a:endParaRPr lang="nl-BE"/>
          </a:p>
        </p:txBody>
      </p:sp>
    </p:spTree>
    <p:extLst>
      <p:ext uri="{BB962C8B-B14F-4D97-AF65-F5344CB8AC3E}">
        <p14:creationId xmlns:p14="http://schemas.microsoft.com/office/powerpoint/2010/main" val="2301565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Link werkinstructies</a:t>
            </a:r>
          </a:p>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24</a:t>
            </a:fld>
            <a:endParaRPr lang="nl-BE"/>
          </a:p>
        </p:txBody>
      </p:sp>
    </p:spTree>
    <p:extLst>
      <p:ext uri="{BB962C8B-B14F-4D97-AF65-F5344CB8AC3E}">
        <p14:creationId xmlns:p14="http://schemas.microsoft.com/office/powerpoint/2010/main" val="178476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VCA te behalen voor 1 jaar dienst!</a:t>
            </a:r>
          </a:p>
          <a:p>
            <a:endParaRPr lang="nl-BE" dirty="0" smtClean="0"/>
          </a:p>
          <a:p>
            <a:r>
              <a:rPr lang="nl-BE" dirty="0" smtClean="0"/>
              <a:t>Voor bepaalde handelingen en machines heb je specifieke opleidingen nodig. </a:t>
            </a:r>
          </a:p>
          <a:p>
            <a:r>
              <a:rPr lang="nl-BE" dirty="0" smtClean="0"/>
              <a:t>Binnen Krinkels zijn veel specifieke machines</a:t>
            </a:r>
            <a:r>
              <a:rPr lang="nl-BE" baseline="0" dirty="0" smtClean="0"/>
              <a:t>. Samen met de werfleider kan beslist worden voor welke opleidingen iemand in aanmerking kan komen.</a:t>
            </a:r>
          </a:p>
          <a:p>
            <a:r>
              <a:rPr lang="nl-BE" dirty="0" smtClean="0"/>
              <a:t>Opleiding wordt enkel toegekend als het</a:t>
            </a:r>
            <a:r>
              <a:rPr lang="nl-BE" baseline="0" dirty="0" smtClean="0"/>
              <a:t> gebruik van die specifieke machine nodig blijkt voor het uitoefenen van de functie.</a:t>
            </a:r>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25</a:t>
            </a:fld>
            <a:endParaRPr lang="nl-BE"/>
          </a:p>
        </p:txBody>
      </p:sp>
    </p:spTree>
    <p:extLst>
      <p:ext uri="{BB962C8B-B14F-4D97-AF65-F5344CB8AC3E}">
        <p14:creationId xmlns:p14="http://schemas.microsoft.com/office/powerpoint/2010/main" val="1518261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VCA te behalen binnen de eerste 3 maand in dienst!</a:t>
            </a:r>
          </a:p>
          <a:p>
            <a:endParaRPr lang="nl-BE" dirty="0" smtClean="0"/>
          </a:p>
          <a:p>
            <a:r>
              <a:rPr lang="nl-BE" dirty="0" smtClean="0"/>
              <a:t>Voor bepaalde handelingen en machines heb je specifieke opleidingen nodig. </a:t>
            </a:r>
          </a:p>
          <a:p>
            <a:r>
              <a:rPr lang="nl-BE" dirty="0" smtClean="0"/>
              <a:t>Binnen Krinkels zijn veel specifieke machines</a:t>
            </a:r>
            <a:r>
              <a:rPr lang="nl-BE" baseline="0" dirty="0" smtClean="0"/>
              <a:t>. Samen met de werfleider kan beslist worden voor welke opleidingen iemand in aanmerking kan komen.</a:t>
            </a:r>
          </a:p>
          <a:p>
            <a:r>
              <a:rPr lang="nl-BE" dirty="0" smtClean="0"/>
              <a:t>Opleiding wordt enkel toegekend als het</a:t>
            </a:r>
            <a:r>
              <a:rPr lang="nl-BE" baseline="0" dirty="0" smtClean="0"/>
              <a:t> gebruik van die specifieke machine nodig blijkt voor het uitoefenen van de functie.</a:t>
            </a:r>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26</a:t>
            </a:fld>
            <a:endParaRPr lang="nl-BE"/>
          </a:p>
        </p:txBody>
      </p:sp>
    </p:spTree>
    <p:extLst>
      <p:ext uri="{BB962C8B-B14F-4D97-AF65-F5344CB8AC3E}">
        <p14:creationId xmlns:p14="http://schemas.microsoft.com/office/powerpoint/2010/main" val="1416308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27</a:t>
            </a:fld>
            <a:endParaRPr lang="nl-BE"/>
          </a:p>
        </p:txBody>
      </p:sp>
    </p:spTree>
    <p:extLst>
      <p:ext uri="{BB962C8B-B14F-4D97-AF65-F5344CB8AC3E}">
        <p14:creationId xmlns:p14="http://schemas.microsoft.com/office/powerpoint/2010/main" val="3729331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28</a:t>
            </a:fld>
            <a:endParaRPr lang="nl-BE"/>
          </a:p>
        </p:txBody>
      </p:sp>
    </p:spTree>
    <p:extLst>
      <p:ext uri="{BB962C8B-B14F-4D97-AF65-F5344CB8AC3E}">
        <p14:creationId xmlns:p14="http://schemas.microsoft.com/office/powerpoint/2010/main" val="1604976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29</a:t>
            </a:fld>
            <a:endParaRPr lang="nl-BE"/>
          </a:p>
        </p:txBody>
      </p:sp>
    </p:spTree>
    <p:extLst>
      <p:ext uri="{BB962C8B-B14F-4D97-AF65-F5344CB8AC3E}">
        <p14:creationId xmlns:p14="http://schemas.microsoft.com/office/powerpoint/2010/main" val="129705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3</a:t>
            </a:fld>
            <a:endParaRPr lang="nl-BE"/>
          </a:p>
        </p:txBody>
      </p:sp>
    </p:spTree>
    <p:extLst>
      <p:ext uri="{BB962C8B-B14F-4D97-AF65-F5344CB8AC3E}">
        <p14:creationId xmlns:p14="http://schemas.microsoft.com/office/powerpoint/2010/main" val="971979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smtClean="0">
                <a:latin typeface="Calibri" panose="020F0502020204030204" pitchFamily="34" charset="0"/>
                <a:ea typeface="Calibri" panose="020F0502020204030204" pitchFamily="34" charset="0"/>
                <a:cs typeface="Times New Roman" panose="02020603050405020304" pitchFamily="18" charset="0"/>
              </a:rPr>
              <a:t>Voel je je niet goed in je vel, zit je met een probleem, is er iets dat je dwars zit?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smtClean="0">
                <a:latin typeface="Calibri" panose="020F0502020204030204" pitchFamily="34" charset="0"/>
                <a:ea typeface="Calibri" panose="020F0502020204030204" pitchFamily="34" charset="0"/>
                <a:cs typeface="Times New Roman" panose="02020603050405020304" pitchFamily="18" charset="0"/>
              </a:rPr>
              <a:t>Krop het niet op. Praat erover. </a:t>
            </a:r>
          </a:p>
          <a:p>
            <a:endParaRPr lang="nl-BE" dirty="0" smtClean="0"/>
          </a:p>
          <a:p>
            <a:r>
              <a:rPr lang="nl-BE" dirty="0" smtClean="0"/>
              <a:t>Ook bij je preventieadviseur kan je terecht,</a:t>
            </a:r>
            <a:r>
              <a:rPr lang="nl-BE" baseline="0" dirty="0" smtClean="0"/>
              <a:t> die zal jou adviseren in wat je kan doen.</a:t>
            </a:r>
          </a:p>
          <a:p>
            <a:r>
              <a:rPr lang="nl-BE" baseline="0" dirty="0" smtClean="0"/>
              <a:t>Praat je liever met iemand buiten het bedrijf ? Dan kan de Preventieadviseur jou doorverwijzen naar onze Externe Dienst Preventie en Bescherming op het Werk.</a:t>
            </a:r>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30</a:t>
            </a:fld>
            <a:endParaRPr lang="nl-BE"/>
          </a:p>
        </p:txBody>
      </p:sp>
    </p:spTree>
    <p:extLst>
      <p:ext uri="{BB962C8B-B14F-4D97-AF65-F5344CB8AC3E}">
        <p14:creationId xmlns:p14="http://schemas.microsoft.com/office/powerpoint/2010/main" val="3584325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31</a:t>
            </a:fld>
            <a:endParaRPr lang="nl-BE"/>
          </a:p>
        </p:txBody>
      </p:sp>
    </p:spTree>
    <p:extLst>
      <p:ext uri="{BB962C8B-B14F-4D97-AF65-F5344CB8AC3E}">
        <p14:creationId xmlns:p14="http://schemas.microsoft.com/office/powerpoint/2010/main" val="3557637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32</a:t>
            </a:fld>
            <a:endParaRPr lang="nl-BE"/>
          </a:p>
        </p:txBody>
      </p:sp>
    </p:spTree>
    <p:extLst>
      <p:ext uri="{BB962C8B-B14F-4D97-AF65-F5344CB8AC3E}">
        <p14:creationId xmlns:p14="http://schemas.microsoft.com/office/powerpoint/2010/main" val="215838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4</a:t>
            </a:fld>
            <a:endParaRPr lang="nl-BE"/>
          </a:p>
        </p:txBody>
      </p:sp>
    </p:spTree>
    <p:extLst>
      <p:ext uri="{BB962C8B-B14F-4D97-AF65-F5344CB8AC3E}">
        <p14:creationId xmlns:p14="http://schemas.microsoft.com/office/powerpoint/2010/main" val="3245936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5</a:t>
            </a:fld>
            <a:endParaRPr lang="nl-BE"/>
          </a:p>
        </p:txBody>
      </p:sp>
    </p:spTree>
    <p:extLst>
      <p:ext uri="{BB962C8B-B14F-4D97-AF65-F5344CB8AC3E}">
        <p14:creationId xmlns:p14="http://schemas.microsoft.com/office/powerpoint/2010/main" val="3196970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a:t>
            </a:r>
            <a:r>
              <a:rPr lang="nl-BE" baseline="0" dirty="0" smtClean="0"/>
              <a:t> </a:t>
            </a:r>
            <a:r>
              <a:rPr lang="nl-BE" dirty="0" smtClean="0"/>
              <a:t>groep onderaan links zijn voorbeelden van de standaard PBM. </a:t>
            </a:r>
          </a:p>
          <a:p>
            <a:r>
              <a:rPr lang="nl-BE" dirty="0" smtClean="0"/>
              <a:t>De groep rechts zijn PBM die specifiek aan een type</a:t>
            </a:r>
            <a:r>
              <a:rPr lang="nl-BE" baseline="0" dirty="0" smtClean="0"/>
              <a:t> werk verbonden zijn.</a:t>
            </a:r>
          </a:p>
          <a:p>
            <a:endParaRPr lang="nl-BE" baseline="0" dirty="0" smtClean="0"/>
          </a:p>
          <a:p>
            <a:r>
              <a:rPr lang="nl-BE" baseline="0" dirty="0" smtClean="0"/>
              <a:t>Als je nieuwe kledij nodig hebt vraag je dit aan je verantwoordelijke. Hij zal beslissen of je de nodige kledij of PBM kan ophalen in Londerzeel of je verantwoordelijke zorgt zelf dat je deze krijgt. </a:t>
            </a:r>
          </a:p>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6</a:t>
            </a:fld>
            <a:endParaRPr lang="nl-BE"/>
          </a:p>
        </p:txBody>
      </p:sp>
    </p:spTree>
    <p:extLst>
      <p:ext uri="{BB962C8B-B14F-4D97-AF65-F5344CB8AC3E}">
        <p14:creationId xmlns:p14="http://schemas.microsoft.com/office/powerpoint/2010/main" val="1596553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smtClean="0"/>
              <a:t>Enkele voorbeeldvragen</a:t>
            </a:r>
            <a:r>
              <a:rPr lang="nl-NL" dirty="0" smtClean="0"/>
              <a:t>:</a:t>
            </a:r>
          </a:p>
          <a:p>
            <a:r>
              <a:rPr lang="nl-NL" dirty="0" smtClean="0"/>
              <a:t>Weet ik exact welke taak ik moet uitvoeren?</a:t>
            </a:r>
          </a:p>
          <a:p>
            <a:r>
              <a:rPr lang="nl-NL" dirty="0" smtClean="0"/>
              <a:t>Ben ik wel bevoegd/opgeleid voor deze taak?</a:t>
            </a:r>
          </a:p>
          <a:p>
            <a:r>
              <a:rPr lang="nl-NL" dirty="0" smtClean="0"/>
              <a:t>Heb ik de nodige informatie en instructies gekregen?</a:t>
            </a:r>
          </a:p>
          <a:p>
            <a:r>
              <a:rPr lang="nl-NL" dirty="0" smtClean="0"/>
              <a:t>Beschik ik over de vereiste gereedschappen, apparatuur en voldoende beschermingsmiddelen?</a:t>
            </a:r>
          </a:p>
          <a:p>
            <a:r>
              <a:rPr lang="nl-NL" dirty="0" smtClean="0"/>
              <a:t>Is alle uitrusting in goede staat? </a:t>
            </a:r>
          </a:p>
          <a:p>
            <a:r>
              <a:rPr lang="nl-NL" dirty="0" smtClean="0"/>
              <a:t>Zijn documentatie van het arbeidsmiddel (gebruikshandleiding, werkinstructie, keuringsverslag,…) beschikbaar?</a:t>
            </a:r>
          </a:p>
          <a:p>
            <a:r>
              <a:rPr lang="nl-NL" dirty="0" smtClean="0"/>
              <a:t>Biedt de werkomgeving me de mogelijkheid om deze taak zonder gevaar uit te voeren?</a:t>
            </a:r>
          </a:p>
          <a:p>
            <a:r>
              <a:rPr lang="nl-NL" dirty="0" smtClean="0"/>
              <a:t>Is de werkzone, indien nodig, afgebakend?</a:t>
            </a:r>
          </a:p>
          <a:p>
            <a:r>
              <a:rPr lang="nl-NL" dirty="0" smtClean="0"/>
              <a:t>Kan ik in geval van nood hulp inroepen?</a:t>
            </a:r>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7</a:t>
            </a:fld>
            <a:endParaRPr lang="nl-BE"/>
          </a:p>
        </p:txBody>
      </p:sp>
    </p:spTree>
    <p:extLst>
      <p:ext uri="{BB962C8B-B14F-4D97-AF65-F5344CB8AC3E}">
        <p14:creationId xmlns:p14="http://schemas.microsoft.com/office/powerpoint/2010/main" val="726015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07000"/>
              </a:lnSpc>
              <a:spcAft>
                <a:spcPts val="0"/>
              </a:spcAft>
            </a:pPr>
            <a:r>
              <a:rPr lang="nl-BE" sz="1200" dirty="0" smtClean="0">
                <a:latin typeface="Calibri" panose="020F0502020204030204" pitchFamily="34" charset="0"/>
                <a:ea typeface="Calibri" panose="020F0502020204030204" pitchFamily="34" charset="0"/>
                <a:cs typeface="Times New Roman" panose="02020603050405020304" pitchFamily="18" charset="0"/>
              </a:rPr>
              <a:t>Recent werd ook een LMRA bord ontwikkelt. </a:t>
            </a:r>
          </a:p>
          <a:p>
            <a:pPr lvl="0">
              <a:lnSpc>
                <a:spcPct val="107000"/>
              </a:lnSpc>
              <a:spcAft>
                <a:spcPts val="0"/>
              </a:spcAft>
            </a:pPr>
            <a:r>
              <a:rPr lang="nl-BE" sz="1200" dirty="0" smtClean="0">
                <a:latin typeface="Calibri" panose="020F0502020204030204" pitchFamily="34" charset="0"/>
                <a:ea typeface="Calibri" panose="020F0502020204030204" pitchFamily="34" charset="0"/>
                <a:cs typeface="Times New Roman" panose="02020603050405020304" pitchFamily="18" charset="0"/>
              </a:rPr>
              <a:t>Dit bord wordt bij het starten van de werkdag door de ploegbaas gebruikt om iedereen binnen de ploeg nog eens te wijzen op aanwezige risico’s en gevaren.</a:t>
            </a:r>
            <a:endParaRPr lang="nl-BE" dirty="0" smtClean="0">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8</a:t>
            </a:fld>
            <a:endParaRPr lang="nl-BE"/>
          </a:p>
        </p:txBody>
      </p:sp>
    </p:spTree>
    <p:extLst>
      <p:ext uri="{BB962C8B-B14F-4D97-AF65-F5344CB8AC3E}">
        <p14:creationId xmlns:p14="http://schemas.microsoft.com/office/powerpoint/2010/main" val="4152046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Melding altijd aan je verantwoordelijke en preventiedienst doorgeven.</a:t>
            </a:r>
          </a:p>
          <a:p>
            <a:endParaRPr lang="nl-BE" dirty="0" smtClean="0"/>
          </a:p>
          <a:p>
            <a:r>
              <a:rPr lang="nl-BE" dirty="0" smtClean="0"/>
              <a:t>Bij</a:t>
            </a:r>
            <a:r>
              <a:rPr lang="nl-BE" baseline="0" dirty="0" smtClean="0"/>
              <a:t> de 3 maand opleiding: melden dat dit </a:t>
            </a:r>
            <a:r>
              <a:rPr lang="nl-BE" dirty="0" smtClean="0"/>
              <a:t>via </a:t>
            </a:r>
            <a:r>
              <a:rPr lang="nl-BE" b="1" dirty="0" smtClean="0"/>
              <a:t>Facility Apps </a:t>
            </a:r>
            <a:r>
              <a:rPr lang="nl-BE" dirty="0" smtClean="0"/>
              <a:t>kan onder HSEQ,</a:t>
            </a:r>
            <a:r>
              <a:rPr lang="nl-BE" baseline="0" dirty="0" smtClean="0"/>
              <a:t> FKR-29 – Aangifte arbeidsongeval / bijna ongeval / eerste hulp</a:t>
            </a:r>
            <a:endParaRPr lang="nl-BE" dirty="0"/>
          </a:p>
        </p:txBody>
      </p:sp>
      <p:sp>
        <p:nvSpPr>
          <p:cNvPr id="4" name="Tijdelijke aanduiding voor dianummer 3"/>
          <p:cNvSpPr>
            <a:spLocks noGrp="1"/>
          </p:cNvSpPr>
          <p:nvPr>
            <p:ph type="sldNum" sz="quarter" idx="10"/>
          </p:nvPr>
        </p:nvSpPr>
        <p:spPr/>
        <p:txBody>
          <a:bodyPr/>
          <a:lstStyle/>
          <a:p>
            <a:fld id="{3E3E5BF3-3428-42C9-A723-342E25B4A53B}" type="slidenum">
              <a:rPr lang="nl-BE" smtClean="0"/>
              <a:t>9</a:t>
            </a:fld>
            <a:endParaRPr lang="nl-BE"/>
          </a:p>
        </p:txBody>
      </p:sp>
    </p:spTree>
    <p:extLst>
      <p:ext uri="{BB962C8B-B14F-4D97-AF65-F5344CB8AC3E}">
        <p14:creationId xmlns:p14="http://schemas.microsoft.com/office/powerpoint/2010/main" val="46301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CB90AE03-C16E-40A5-AB33-409D21EE1409}" type="datetimeFigureOut">
              <a:rPr lang="nl-BE" smtClean="0"/>
              <a:t>31/08/2023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26B1A84-207B-4276-AB31-2A038AE181C9}" type="slidenum">
              <a:rPr lang="nl-BE" smtClean="0"/>
              <a:t>‹N°›</a:t>
            </a:fld>
            <a:endParaRPr lang="nl-BE"/>
          </a:p>
        </p:txBody>
      </p:sp>
    </p:spTree>
    <p:extLst>
      <p:ext uri="{BB962C8B-B14F-4D97-AF65-F5344CB8AC3E}">
        <p14:creationId xmlns:p14="http://schemas.microsoft.com/office/powerpoint/2010/main" val="294936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B90AE03-C16E-40A5-AB33-409D21EE1409}" type="datetimeFigureOut">
              <a:rPr lang="nl-BE" smtClean="0"/>
              <a:t>31/08/2023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26B1A84-207B-4276-AB31-2A038AE181C9}" type="slidenum">
              <a:rPr lang="nl-BE" smtClean="0"/>
              <a:t>‹N°›</a:t>
            </a:fld>
            <a:endParaRPr lang="nl-BE"/>
          </a:p>
        </p:txBody>
      </p:sp>
    </p:spTree>
    <p:extLst>
      <p:ext uri="{BB962C8B-B14F-4D97-AF65-F5344CB8AC3E}">
        <p14:creationId xmlns:p14="http://schemas.microsoft.com/office/powerpoint/2010/main" val="305199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B90AE03-C16E-40A5-AB33-409D21EE1409}" type="datetimeFigureOut">
              <a:rPr lang="nl-BE" smtClean="0"/>
              <a:t>31/08/2023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26B1A84-207B-4276-AB31-2A038AE181C9}" type="slidenum">
              <a:rPr lang="nl-BE" smtClean="0"/>
              <a:t>‹N°›</a:t>
            </a:fld>
            <a:endParaRPr lang="nl-BE"/>
          </a:p>
        </p:txBody>
      </p:sp>
    </p:spTree>
    <p:extLst>
      <p:ext uri="{BB962C8B-B14F-4D97-AF65-F5344CB8AC3E}">
        <p14:creationId xmlns:p14="http://schemas.microsoft.com/office/powerpoint/2010/main" val="247924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B90AE03-C16E-40A5-AB33-409D21EE1409}" type="datetimeFigureOut">
              <a:rPr lang="nl-BE" smtClean="0"/>
              <a:t>31/08/2023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26B1A84-207B-4276-AB31-2A038AE181C9}" type="slidenum">
              <a:rPr lang="nl-BE" smtClean="0"/>
              <a:t>‹N°›</a:t>
            </a:fld>
            <a:endParaRPr lang="nl-BE"/>
          </a:p>
        </p:txBody>
      </p:sp>
    </p:spTree>
    <p:extLst>
      <p:ext uri="{BB962C8B-B14F-4D97-AF65-F5344CB8AC3E}">
        <p14:creationId xmlns:p14="http://schemas.microsoft.com/office/powerpoint/2010/main" val="14551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CB90AE03-C16E-40A5-AB33-409D21EE1409}" type="datetimeFigureOut">
              <a:rPr lang="nl-BE" smtClean="0"/>
              <a:t>31/08/2023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26B1A84-207B-4276-AB31-2A038AE181C9}" type="slidenum">
              <a:rPr lang="nl-BE" smtClean="0"/>
              <a:t>‹N°›</a:t>
            </a:fld>
            <a:endParaRPr lang="nl-BE"/>
          </a:p>
        </p:txBody>
      </p:sp>
    </p:spTree>
    <p:extLst>
      <p:ext uri="{BB962C8B-B14F-4D97-AF65-F5344CB8AC3E}">
        <p14:creationId xmlns:p14="http://schemas.microsoft.com/office/powerpoint/2010/main" val="969969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CB90AE03-C16E-40A5-AB33-409D21EE1409}" type="datetimeFigureOut">
              <a:rPr lang="nl-BE" smtClean="0"/>
              <a:t>31/08/2023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A26B1A84-207B-4276-AB31-2A038AE181C9}" type="slidenum">
              <a:rPr lang="nl-BE" smtClean="0"/>
              <a:t>‹N°›</a:t>
            </a:fld>
            <a:endParaRPr lang="nl-BE"/>
          </a:p>
        </p:txBody>
      </p:sp>
    </p:spTree>
    <p:extLst>
      <p:ext uri="{BB962C8B-B14F-4D97-AF65-F5344CB8AC3E}">
        <p14:creationId xmlns:p14="http://schemas.microsoft.com/office/powerpoint/2010/main" val="167175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CB90AE03-C16E-40A5-AB33-409D21EE1409}" type="datetimeFigureOut">
              <a:rPr lang="nl-BE" smtClean="0"/>
              <a:t>31/08/2023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A26B1A84-207B-4276-AB31-2A038AE181C9}" type="slidenum">
              <a:rPr lang="nl-BE" smtClean="0"/>
              <a:t>‹N°›</a:t>
            </a:fld>
            <a:endParaRPr lang="nl-BE"/>
          </a:p>
        </p:txBody>
      </p:sp>
    </p:spTree>
    <p:extLst>
      <p:ext uri="{BB962C8B-B14F-4D97-AF65-F5344CB8AC3E}">
        <p14:creationId xmlns:p14="http://schemas.microsoft.com/office/powerpoint/2010/main" val="897657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CB90AE03-C16E-40A5-AB33-409D21EE1409}" type="datetimeFigureOut">
              <a:rPr lang="nl-BE" smtClean="0"/>
              <a:t>31/08/2023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A26B1A84-207B-4276-AB31-2A038AE181C9}" type="slidenum">
              <a:rPr lang="nl-BE" smtClean="0"/>
              <a:t>‹N°›</a:t>
            </a:fld>
            <a:endParaRPr lang="nl-BE"/>
          </a:p>
        </p:txBody>
      </p:sp>
    </p:spTree>
    <p:extLst>
      <p:ext uri="{BB962C8B-B14F-4D97-AF65-F5344CB8AC3E}">
        <p14:creationId xmlns:p14="http://schemas.microsoft.com/office/powerpoint/2010/main" val="162709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B90AE03-C16E-40A5-AB33-409D21EE1409}" type="datetimeFigureOut">
              <a:rPr lang="nl-BE" smtClean="0"/>
              <a:t>31/08/2023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A26B1A84-207B-4276-AB31-2A038AE181C9}" type="slidenum">
              <a:rPr lang="nl-BE" smtClean="0"/>
              <a:t>‹N°›</a:t>
            </a:fld>
            <a:endParaRPr lang="nl-BE"/>
          </a:p>
        </p:txBody>
      </p:sp>
    </p:spTree>
    <p:extLst>
      <p:ext uri="{BB962C8B-B14F-4D97-AF65-F5344CB8AC3E}">
        <p14:creationId xmlns:p14="http://schemas.microsoft.com/office/powerpoint/2010/main" val="293512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CB90AE03-C16E-40A5-AB33-409D21EE1409}" type="datetimeFigureOut">
              <a:rPr lang="nl-BE" smtClean="0"/>
              <a:t>31/08/2023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A26B1A84-207B-4276-AB31-2A038AE181C9}" type="slidenum">
              <a:rPr lang="nl-BE" smtClean="0"/>
              <a:t>‹N°›</a:t>
            </a:fld>
            <a:endParaRPr lang="nl-BE"/>
          </a:p>
        </p:txBody>
      </p:sp>
    </p:spTree>
    <p:extLst>
      <p:ext uri="{BB962C8B-B14F-4D97-AF65-F5344CB8AC3E}">
        <p14:creationId xmlns:p14="http://schemas.microsoft.com/office/powerpoint/2010/main" val="390243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CB90AE03-C16E-40A5-AB33-409D21EE1409}" type="datetimeFigureOut">
              <a:rPr lang="nl-BE" smtClean="0"/>
              <a:t>31/08/2023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A26B1A84-207B-4276-AB31-2A038AE181C9}" type="slidenum">
              <a:rPr lang="nl-BE" smtClean="0"/>
              <a:t>‹N°›</a:t>
            </a:fld>
            <a:endParaRPr lang="nl-BE"/>
          </a:p>
        </p:txBody>
      </p:sp>
    </p:spTree>
    <p:extLst>
      <p:ext uri="{BB962C8B-B14F-4D97-AF65-F5344CB8AC3E}">
        <p14:creationId xmlns:p14="http://schemas.microsoft.com/office/powerpoint/2010/main" val="3150583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0AE03-C16E-40A5-AB33-409D21EE1409}" type="datetimeFigureOut">
              <a:rPr lang="nl-BE" smtClean="0"/>
              <a:t>31/08/2023</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B1A84-207B-4276-AB31-2A038AE181C9}" type="slidenum">
              <a:rPr lang="nl-BE" smtClean="0"/>
              <a:t>‹N°›</a:t>
            </a:fld>
            <a:endParaRPr lang="nl-BE"/>
          </a:p>
        </p:txBody>
      </p:sp>
    </p:spTree>
    <p:extLst>
      <p:ext uri="{BB962C8B-B14F-4D97-AF65-F5344CB8AC3E}">
        <p14:creationId xmlns:p14="http://schemas.microsoft.com/office/powerpoint/2010/main" val="236324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intranet.krinkels.b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image" Target="../media/image26.gif"/><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1.png"/><Relationship Id="rId9" Type="http://schemas.openxmlformats.org/officeDocument/2006/relationships/image" Target="../media/image31.png"/><Relationship Id="rId14" Type="http://schemas.openxmlformats.org/officeDocument/2006/relationships/image" Target="cid:906E10B7-E845-429E-8A30-9470827BAC2B-L0-00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1.png"/><Relationship Id="rId10" Type="http://schemas.openxmlformats.org/officeDocument/2006/relationships/image" Target="../media/image47.jpeg"/><Relationship Id="rId4" Type="http://schemas.openxmlformats.org/officeDocument/2006/relationships/image" Target="../media/image42.png"/><Relationship Id="rId9"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jpeg"/><Relationship Id="rId3" Type="http://schemas.openxmlformats.org/officeDocument/2006/relationships/image" Target="../media/image1.png"/><Relationship Id="rId7" Type="http://schemas.openxmlformats.org/officeDocument/2006/relationships/image" Target="../media/image54.jpeg"/><Relationship Id="rId12" Type="http://schemas.openxmlformats.org/officeDocument/2006/relationships/image" Target="../media/image59.jpeg"/><Relationship Id="rId2" Type="http://schemas.openxmlformats.org/officeDocument/2006/relationships/notesSlide" Target="../notesSlides/notesSlide17.xml"/><Relationship Id="rId16"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8.png"/><Relationship Id="rId5" Type="http://schemas.openxmlformats.org/officeDocument/2006/relationships/image" Target="../media/image52.jpeg"/><Relationship Id="rId15" Type="http://schemas.openxmlformats.org/officeDocument/2006/relationships/image" Target="../media/image6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 Id="rId1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hyperlink" Target="https://intranet.krinkels.be/flash-accident-broyeur/" TargetMode="External"/><Relationship Id="rId4" Type="http://schemas.openxmlformats.org/officeDocument/2006/relationships/hyperlink" Target="https://intranet.krinkels.be/veiligheid/toolbo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2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1.png"/><Relationship Id="rId7" Type="http://schemas.openxmlformats.org/officeDocument/2006/relationships/image" Target="../media/image7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23.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80.png"/><Relationship Id="rId3" Type="http://schemas.openxmlformats.org/officeDocument/2006/relationships/image" Target="../media/image1.png"/><Relationship Id="rId7" Type="http://schemas.openxmlformats.org/officeDocument/2006/relationships/image" Target="../media/image77.png"/><Relationship Id="rId12" Type="http://schemas.microsoft.com/office/2007/relationships/hdphoto" Target="../media/hdphoto9.wdp"/><Relationship Id="rId2" Type="http://schemas.openxmlformats.org/officeDocument/2006/relationships/notesSlide" Target="../notesSlides/notesSlide23.xml"/><Relationship Id="rId16" Type="http://schemas.microsoft.com/office/2007/relationships/hdphoto" Target="../media/hdphoto11.wdp"/><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79.png"/><Relationship Id="rId5" Type="http://schemas.openxmlformats.org/officeDocument/2006/relationships/image" Target="../media/image76.png"/><Relationship Id="rId15" Type="http://schemas.openxmlformats.org/officeDocument/2006/relationships/image" Target="../media/image81.png"/><Relationship Id="rId10" Type="http://schemas.microsoft.com/office/2007/relationships/hdphoto" Target="../media/hdphoto8.wdp"/><Relationship Id="rId4" Type="http://schemas.openxmlformats.org/officeDocument/2006/relationships/image" Target="../media/image75.png"/><Relationship Id="rId9" Type="http://schemas.openxmlformats.org/officeDocument/2006/relationships/image" Target="../media/image78.png"/><Relationship Id="rId14" Type="http://schemas.microsoft.com/office/2007/relationships/hdphoto" Target="../media/hdphoto10.wdp"/></Relationships>
</file>

<file path=ppt/slides/_rels/slide2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2.png"/><Relationship Id="rId7" Type="http://schemas.openxmlformats.org/officeDocument/2006/relationships/image" Target="../media/image8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1.png"/><Relationship Id="rId9" Type="http://schemas.openxmlformats.org/officeDocument/2006/relationships/image" Target="../media/image87.png"/></Relationships>
</file>

<file path=ppt/slides/_rels/slide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9.png"/></Relationships>
</file>

<file path=ppt/slides/_rels/slide26.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90.png"/><Relationship Id="rId7" Type="http://schemas.openxmlformats.org/officeDocument/2006/relationships/image" Target="../media/image9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LenD@krinkels.be" TargetMode="External"/><Relationship Id="rId5" Type="http://schemas.openxmlformats.org/officeDocument/2006/relationships/image" Target="../media/image1.png"/><Relationship Id="rId4" Type="http://schemas.openxmlformats.org/officeDocument/2006/relationships/image" Target="../media/image91.pn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6.jpeg"/><Relationship Id="rId4" Type="http://schemas.openxmlformats.org/officeDocument/2006/relationships/image" Target="../media/image95.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2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jpeg"/><Relationship Id="rId4" Type="http://schemas.openxmlformats.org/officeDocument/2006/relationships/image" Target="../media/image99.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10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jpeg"/><Relationship Id="rId4" Type="http://schemas.openxmlformats.org/officeDocument/2006/relationships/image" Target="../media/image10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6.xml"/><Relationship Id="rId16"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image" Target="../media/image12.jpeg"/><Relationship Id="rId11" Type="http://schemas.microsoft.com/office/2007/relationships/hdphoto" Target="../media/hdphoto2.wdp"/><Relationship Id="rId5" Type="http://schemas.openxmlformats.org/officeDocument/2006/relationships/image" Target="../media/image11.png"/><Relationship Id="rId1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smtClean="0">
                <a:solidFill>
                  <a:schemeClr val="tx1">
                    <a:lumMod val="65000"/>
                    <a:lumOff val="35000"/>
                  </a:schemeClr>
                </a:solidFill>
                <a:latin typeface="Century Gothic"/>
                <a:cs typeface="Century Gothic"/>
              </a:rPr>
              <a:t>8. Medisch onderzoek</a:t>
            </a:r>
            <a:endParaRPr lang="nl-NL" sz="3000" dirty="0">
              <a:solidFill>
                <a:schemeClr val="tx1">
                  <a:lumMod val="65000"/>
                  <a:lumOff val="35000"/>
                </a:schemeClr>
              </a:solidFill>
              <a:latin typeface="Century Gothic"/>
              <a:cs typeface="Century Gothic"/>
            </a:endParaRPr>
          </a:p>
        </p:txBody>
      </p:sp>
      <p:sp>
        <p:nvSpPr>
          <p:cNvPr id="12" name="Rechthoek 11"/>
          <p:cNvSpPr/>
          <p:nvPr/>
        </p:nvSpPr>
        <p:spPr>
          <a:xfrm>
            <a:off x="-54721" y="-34378"/>
            <a:ext cx="12301441" cy="689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sp>
        <p:nvSpPr>
          <p:cNvPr id="10" name="Rechthoek 9"/>
          <p:cNvSpPr/>
          <p:nvPr/>
        </p:nvSpPr>
        <p:spPr>
          <a:xfrm>
            <a:off x="-54721" y="4855231"/>
            <a:ext cx="12301441" cy="2002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8" name="Picture 4" descr="Safety First - MovieMeter.nl/serie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857499" y="1460919"/>
            <a:ext cx="6477000" cy="3322320"/>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p:cNvSpPr/>
          <p:nvPr/>
        </p:nvSpPr>
        <p:spPr>
          <a:xfrm>
            <a:off x="-54721" y="5664511"/>
            <a:ext cx="12192000" cy="891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b="1" dirty="0" err="1" smtClean="0">
                <a:solidFill>
                  <a:schemeClr val="accent6"/>
                </a:solidFill>
                <a:latin typeface="Century Gothic" panose="020B0502020202020204" pitchFamily="34" charset="0"/>
              </a:rPr>
              <a:t>Sécurité</a:t>
            </a:r>
            <a:endParaRPr lang="nl-NL" sz="4800" b="1"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243221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4</a:t>
            </a:r>
            <a:r>
              <a:rPr lang="nl-NL" sz="3000" dirty="0" smtClean="0">
                <a:solidFill>
                  <a:schemeClr val="tx1">
                    <a:lumMod val="65000"/>
                    <a:lumOff val="35000"/>
                  </a:schemeClr>
                </a:solidFill>
                <a:latin typeface="Century Gothic"/>
                <a:cs typeface="Century Gothic"/>
              </a:rPr>
              <a:t>. Pyramide de Bird</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sp>
        <p:nvSpPr>
          <p:cNvPr id="440" name="Rechthoek 439"/>
          <p:cNvSpPr/>
          <p:nvPr/>
        </p:nvSpPr>
        <p:spPr>
          <a:xfrm>
            <a:off x="161882" y="2228729"/>
            <a:ext cx="314708" cy="2438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1" name="Rechthoek 440"/>
          <p:cNvSpPr/>
          <p:nvPr/>
        </p:nvSpPr>
        <p:spPr>
          <a:xfrm>
            <a:off x="4065804" y="2252342"/>
            <a:ext cx="314708" cy="2438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2" name="Rechthoek 441"/>
          <p:cNvSpPr/>
          <p:nvPr/>
        </p:nvSpPr>
        <p:spPr>
          <a:xfrm>
            <a:off x="7962934" y="2228729"/>
            <a:ext cx="314708" cy="2438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26" name="Picture 2" descr="Pyramide de Bird et sécurité au travail - Eiphedeïx consei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23158" y="468424"/>
            <a:ext cx="5133406" cy="619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267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p:cNvPicPr>
            <a:picLocks noChangeAspect="1"/>
          </p:cNvPicPr>
          <p:nvPr/>
        </p:nvPicPr>
        <p:blipFill>
          <a:blip r:embed="rId3">
            <a:extLst>
              <a:ext uri="{28A0092B-C50C-407E-A947-70E740481C1C}">
                <a14:useLocalDpi xmlns:a14="http://schemas.microsoft.com/office/drawing/2010/main"/>
              </a:ext>
            </a:extLst>
          </a:blip>
          <a:stretch>
            <a:fillRect/>
          </a:stretch>
        </p:blipFill>
        <p:spPr>
          <a:xfrm rot="911454">
            <a:off x="9066222" y="494674"/>
            <a:ext cx="2807045" cy="2807045"/>
          </a:xfrm>
          <a:prstGeom prst="rect">
            <a:avLst/>
          </a:prstGeom>
        </p:spPr>
      </p:pic>
      <p:sp>
        <p:nvSpPr>
          <p:cNvPr id="10" name="Rechthoek 9"/>
          <p:cNvSpPr/>
          <p:nvPr/>
        </p:nvSpPr>
        <p:spPr>
          <a:xfrm>
            <a:off x="1090228" y="1528516"/>
            <a:ext cx="9601417" cy="4834400"/>
          </a:xfrm>
          <a:prstGeom prst="rect">
            <a:avLst/>
          </a:prstGeom>
        </p:spPr>
        <p:txBody>
          <a:bodyPr wrap="square">
            <a:spAutoFit/>
          </a:bodyPr>
          <a:lstStyle/>
          <a:p>
            <a:pPr lvl="0">
              <a:lnSpc>
                <a:spcPct val="107000"/>
              </a:lnSpc>
              <a:spcAft>
                <a:spcPts val="0"/>
              </a:spcAft>
            </a:pPr>
            <a:r>
              <a:rPr lang="fr-FR" sz="2400" dirty="0">
                <a:latin typeface="Calibri" panose="020F0502020204030204" pitchFamily="34" charset="0"/>
                <a:ea typeface="Calibri" panose="020F0502020204030204" pitchFamily="34" charset="0"/>
                <a:cs typeface="Times New Roman" panose="02020603050405020304" pitchFamily="18" charset="0"/>
              </a:rPr>
              <a:t>Ainsi, lors d'un incident, vous ou votre collègue avez eu la PLUS GRANDE chance de ne pas avoir été blessés</a:t>
            </a:r>
            <a:r>
              <a:rPr lang="fr-FR" sz="24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Ø"/>
            </a:pPr>
            <a:r>
              <a:rPr lang="fr-FR" sz="2400" dirty="0">
                <a:latin typeface="Calibri" panose="020F0502020204030204" pitchFamily="34" charset="0"/>
                <a:ea typeface="Calibri" panose="020F0502020204030204" pitchFamily="34" charset="0"/>
                <a:cs typeface="Times New Roman" panose="02020603050405020304" pitchFamily="18" charset="0"/>
              </a:rPr>
              <a:t>Nous devrions voir cela comme un </a:t>
            </a:r>
            <a:r>
              <a:rPr lang="fr-FR" sz="2400" b="1" dirty="0">
                <a:latin typeface="Calibri" panose="020F0502020204030204" pitchFamily="34" charset="0"/>
                <a:ea typeface="Calibri" panose="020F0502020204030204" pitchFamily="34" charset="0"/>
                <a:cs typeface="Times New Roman" panose="02020603050405020304" pitchFamily="18" charset="0"/>
              </a:rPr>
              <a:t>avertissement</a:t>
            </a:r>
            <a:r>
              <a:rPr lang="fr-FR" sz="2400" dirty="0">
                <a:latin typeface="Calibri" panose="020F0502020204030204" pitchFamily="34" charset="0"/>
                <a:ea typeface="Calibri" panose="020F0502020204030204" pitchFamily="34" charset="0"/>
                <a:cs typeface="Times New Roman" panose="02020603050405020304" pitchFamily="18" charset="0"/>
              </a:rPr>
              <a:t>. Un avertissement </a:t>
            </a:r>
            <a:r>
              <a:rPr lang="fr-FR" sz="2400" dirty="0" smtClean="0">
                <a:latin typeface="Calibri" panose="020F0502020204030204" pitchFamily="34" charset="0"/>
                <a:ea typeface="Calibri" panose="020F0502020204030204" pitchFamily="34" charset="0"/>
                <a:cs typeface="Times New Roman" panose="02020603050405020304" pitchFamily="18" charset="0"/>
              </a:rPr>
              <a:t>quant au </a:t>
            </a:r>
            <a:r>
              <a:rPr lang="fr-FR" sz="2400" dirty="0">
                <a:latin typeface="Calibri" panose="020F0502020204030204" pitchFamily="34" charset="0"/>
                <a:ea typeface="Calibri" panose="020F0502020204030204" pitchFamily="34" charset="0"/>
                <a:cs typeface="Times New Roman" panose="02020603050405020304" pitchFamily="18" charset="0"/>
              </a:rPr>
              <a:t>prochain </a:t>
            </a:r>
            <a:r>
              <a:rPr lang="fr-FR" sz="2400" dirty="0" smtClean="0">
                <a:latin typeface="Calibri" panose="020F0502020204030204" pitchFamily="34" charset="0"/>
                <a:ea typeface="Calibri" panose="020F0502020204030204" pitchFamily="34" charset="0"/>
                <a:cs typeface="Times New Roman" panose="02020603050405020304" pitchFamily="18" charset="0"/>
              </a:rPr>
              <a:t>incident possible ou pour </a:t>
            </a:r>
            <a:r>
              <a:rPr lang="fr-FR" sz="2400" dirty="0">
                <a:latin typeface="Calibri" panose="020F0502020204030204" pitchFamily="34" charset="0"/>
                <a:ea typeface="Calibri" panose="020F0502020204030204" pitchFamily="34" charset="0"/>
                <a:cs typeface="Times New Roman" panose="02020603050405020304" pitchFamily="18" charset="0"/>
              </a:rPr>
              <a:t>vous-même </a:t>
            </a:r>
            <a:r>
              <a:rPr lang="fr-FR" sz="24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Wingdings" panose="05000000000000000000" pitchFamily="2" charset="2"/>
              <a:buChar char="Ø"/>
            </a:pPr>
            <a:endParaRPr lang="nl-BE" sz="2400"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Ø"/>
            </a:pPr>
            <a:r>
              <a:rPr lang="fr-FR" sz="2400" dirty="0">
                <a:latin typeface="Calibri" panose="020F0502020204030204" pitchFamily="34" charset="0"/>
                <a:ea typeface="Calibri" panose="020F0502020204030204" pitchFamily="34" charset="0"/>
                <a:cs typeface="Times New Roman" panose="02020603050405020304" pitchFamily="18" charset="0"/>
              </a:rPr>
              <a:t>La situation dangereuse doit être </a:t>
            </a:r>
            <a:r>
              <a:rPr lang="fr-FR" sz="2400" b="1" dirty="0">
                <a:latin typeface="Calibri" panose="020F0502020204030204" pitchFamily="34" charset="0"/>
                <a:ea typeface="Calibri" panose="020F0502020204030204" pitchFamily="34" charset="0"/>
                <a:cs typeface="Times New Roman" panose="02020603050405020304" pitchFamily="18" charset="0"/>
              </a:rPr>
              <a:t>traitée et éliminée </a:t>
            </a:r>
            <a:r>
              <a:rPr lang="fr-FR" sz="2400" dirty="0">
                <a:latin typeface="Calibri" panose="020F0502020204030204" pitchFamily="34" charset="0"/>
                <a:ea typeface="Calibri" panose="020F0502020204030204" pitchFamily="34" charset="0"/>
                <a:cs typeface="Times New Roman" panose="02020603050405020304" pitchFamily="18" charset="0"/>
              </a:rPr>
              <a:t>afin qu'aucun accident ne puisse se produire ou que le risque d'accident soit réduit au minimum</a:t>
            </a:r>
            <a:r>
              <a:rPr lang="fr-FR" sz="24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Wingdings" panose="05000000000000000000" pitchFamily="2" charset="2"/>
              <a:buChar char="Ø"/>
            </a:pPr>
            <a:endParaRPr lang="nl-BE" sz="24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400" b="1" dirty="0">
                <a:latin typeface="Calibri" panose="020F0502020204030204" pitchFamily="34" charset="0"/>
                <a:ea typeface="Calibri" panose="020F0502020204030204" pitchFamily="34" charset="0"/>
                <a:cs typeface="Times New Roman" panose="02020603050405020304" pitchFamily="18" charset="0"/>
                <a:hlinkClick r:id="rId4"/>
              </a:rPr>
              <a:t>https://</a:t>
            </a:r>
            <a:r>
              <a:rPr lang="nl-BE" sz="2400" b="1" dirty="0" smtClean="0">
                <a:latin typeface="Calibri" panose="020F0502020204030204" pitchFamily="34" charset="0"/>
                <a:ea typeface="Calibri" panose="020F0502020204030204" pitchFamily="34" charset="0"/>
                <a:cs typeface="Times New Roman" panose="02020603050405020304" pitchFamily="18" charset="0"/>
                <a:hlinkClick r:id="rId4"/>
              </a:rPr>
              <a:t>intranet.krinkels.be</a:t>
            </a:r>
            <a:endParaRPr lang="nl-BE" sz="24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b="1" dirty="0" err="1" smtClean="0">
                <a:latin typeface="Calibri" panose="020F0502020204030204" pitchFamily="34" charset="0"/>
                <a:ea typeface="Calibri" panose="020F0502020204030204" pitchFamily="34" charset="0"/>
                <a:cs typeface="Times New Roman" panose="02020603050405020304" pitchFamily="18" charset="0"/>
              </a:rPr>
              <a:t>Exemple</a:t>
            </a:r>
            <a:r>
              <a:rPr lang="nl-BE" b="1" dirty="0" smtClean="0">
                <a:latin typeface="Calibri" panose="020F0502020204030204" pitchFamily="34" charset="0"/>
                <a:ea typeface="Calibri" panose="020F0502020204030204" pitchFamily="34" charset="0"/>
                <a:cs typeface="Times New Roman" panose="02020603050405020304" pitchFamily="18" charset="0"/>
              </a:rPr>
              <a:t> </a:t>
            </a:r>
            <a:r>
              <a:rPr lang="nl-BE" b="1" dirty="0" err="1" smtClean="0">
                <a:latin typeface="Calibri" panose="020F0502020204030204" pitchFamily="34" charset="0"/>
                <a:ea typeface="Calibri" panose="020F0502020204030204" pitchFamily="34" charset="0"/>
                <a:cs typeface="Times New Roman" panose="02020603050405020304" pitchFamily="18" charset="0"/>
              </a:rPr>
              <a:t>d’incidents</a:t>
            </a:r>
            <a:endParaRPr lang="nl-BE" b="1"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4</a:t>
            </a:r>
            <a:r>
              <a:rPr lang="nl-NL" sz="3000" dirty="0" smtClean="0">
                <a:solidFill>
                  <a:schemeClr val="tx1">
                    <a:lumMod val="65000"/>
                    <a:lumOff val="35000"/>
                  </a:schemeClr>
                </a:solidFill>
                <a:latin typeface="Century Gothic"/>
                <a:cs typeface="Century Gothic"/>
              </a:rPr>
              <a:t>. Incident ?</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spTree>
    <p:extLst>
      <p:ext uri="{BB962C8B-B14F-4D97-AF65-F5344CB8AC3E}">
        <p14:creationId xmlns:p14="http://schemas.microsoft.com/office/powerpoint/2010/main" val="372805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p:cNvPicPr>
            <a:picLocks noChangeAspect="1"/>
          </p:cNvPicPr>
          <p:nvPr/>
        </p:nvPicPr>
        <p:blipFill>
          <a:blip r:embed="rId3">
            <a:extLst>
              <a:ext uri="{28A0092B-C50C-407E-A947-70E740481C1C}">
                <a14:useLocalDpi xmlns:a14="http://schemas.microsoft.com/office/drawing/2010/main"/>
              </a:ext>
            </a:extLst>
          </a:blip>
          <a:stretch>
            <a:fillRect/>
          </a:stretch>
        </p:blipFill>
        <p:spPr>
          <a:xfrm rot="911454">
            <a:off x="8839511" y="461266"/>
            <a:ext cx="2807045" cy="2807045"/>
          </a:xfrm>
          <a:prstGeom prst="rect">
            <a:avLst/>
          </a:prstGeom>
        </p:spPr>
      </p:pic>
      <p:sp>
        <p:nvSpPr>
          <p:cNvPr id="10" name="Rechthoek 9"/>
          <p:cNvSpPr/>
          <p:nvPr/>
        </p:nvSpPr>
        <p:spPr>
          <a:xfrm>
            <a:off x="1090228" y="1528516"/>
            <a:ext cx="9601417" cy="865173"/>
          </a:xfrm>
          <a:prstGeom prst="rect">
            <a:avLst/>
          </a:prstGeom>
        </p:spPr>
        <p:txBody>
          <a:bodyPr wrap="square">
            <a:spAutoFit/>
          </a:bodyPr>
          <a:lstStyle/>
          <a:p>
            <a:pPr lvl="0">
              <a:lnSpc>
                <a:spcPct val="107000"/>
              </a:lnSpc>
              <a:spcAft>
                <a:spcPts val="0"/>
              </a:spcAft>
            </a:pPr>
            <a:r>
              <a:rPr lang="nl-BE" sz="2400" dirty="0" smtClean="0">
                <a:latin typeface="Calibri" panose="020F0502020204030204" pitchFamily="34" charset="0"/>
                <a:ea typeface="Calibri" panose="020F0502020204030204" pitchFamily="34" charset="0"/>
                <a:cs typeface="Times New Roman" panose="02020603050405020304" pitchFamily="18" charset="0"/>
              </a:rPr>
              <a:t>incident</a:t>
            </a:r>
          </a:p>
          <a:p>
            <a:pPr lvl="0">
              <a:lnSpc>
                <a:spcPct val="107000"/>
              </a:lnSpc>
              <a:spcAft>
                <a:spcPts val="0"/>
              </a:spcAft>
            </a:pPr>
            <a:endParaRPr lang="nl-NL"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4</a:t>
            </a:r>
            <a:r>
              <a:rPr lang="nl-NL" sz="3000" dirty="0" smtClean="0">
                <a:solidFill>
                  <a:schemeClr val="tx1">
                    <a:lumMod val="65000"/>
                    <a:lumOff val="35000"/>
                  </a:schemeClr>
                </a:solidFill>
                <a:latin typeface="Century Gothic"/>
                <a:cs typeface="Century Gothic"/>
              </a:rPr>
              <a:t>. Incident ?</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pic>
        <p:nvPicPr>
          <p:cNvPr id="12" name="Picture 5" descr="A picture containing text, tree&#10;&#10;Description automatically generated"/>
          <p:cNvPicPr/>
          <p:nvPr/>
        </p:nvPicPr>
        <p:blipFill>
          <a:blip r:embed="rId5" cstate="email">
            <a:extLst>
              <a:ext uri="{28A0092B-C50C-407E-A947-70E740481C1C}">
                <a14:useLocalDpi xmlns:a14="http://schemas.microsoft.com/office/drawing/2010/main"/>
              </a:ext>
            </a:extLst>
          </a:blip>
          <a:stretch>
            <a:fillRect/>
          </a:stretch>
        </p:blipFill>
        <p:spPr>
          <a:xfrm rot="5400000">
            <a:off x="3152284" y="1266469"/>
            <a:ext cx="6013073" cy="4860150"/>
          </a:xfrm>
          <a:prstGeom prst="rect">
            <a:avLst/>
          </a:prstGeom>
        </p:spPr>
      </p:pic>
      <p:grpSp>
        <p:nvGrpSpPr>
          <p:cNvPr id="14" name="Groep 13"/>
          <p:cNvGrpSpPr/>
          <p:nvPr/>
        </p:nvGrpSpPr>
        <p:grpSpPr>
          <a:xfrm>
            <a:off x="734630" y="1826989"/>
            <a:ext cx="5760720" cy="4710430"/>
            <a:chOff x="0" y="0"/>
            <a:chExt cx="5760720" cy="4710430"/>
          </a:xfrm>
        </p:grpSpPr>
        <p:pic>
          <p:nvPicPr>
            <p:cNvPr id="15" name="Afbeelding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5760720" cy="4710430"/>
            </a:xfrm>
            <a:prstGeom prst="rect">
              <a:avLst/>
            </a:prstGeom>
          </p:spPr>
        </p:pic>
        <p:grpSp>
          <p:nvGrpSpPr>
            <p:cNvPr id="16" name="Groep 15"/>
            <p:cNvGrpSpPr/>
            <p:nvPr/>
          </p:nvGrpSpPr>
          <p:grpSpPr>
            <a:xfrm>
              <a:off x="1138428" y="425196"/>
              <a:ext cx="2036042" cy="3214999"/>
              <a:chOff x="0" y="0"/>
              <a:chExt cx="2036042" cy="3214999"/>
            </a:xfrm>
          </p:grpSpPr>
          <p:grpSp>
            <p:nvGrpSpPr>
              <p:cNvPr id="17" name="Groep 16"/>
              <p:cNvGrpSpPr/>
              <p:nvPr/>
            </p:nvGrpSpPr>
            <p:grpSpPr>
              <a:xfrm>
                <a:off x="0" y="0"/>
                <a:ext cx="2036042" cy="3214999"/>
                <a:chOff x="0" y="0"/>
                <a:chExt cx="2036042" cy="3214999"/>
              </a:xfrm>
            </p:grpSpPr>
            <p:pic>
              <p:nvPicPr>
                <p:cNvPr id="19" name="Afbeelding 1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rot="2775211">
                  <a:off x="1399097" y="2578055"/>
                  <a:ext cx="819755" cy="454134"/>
                </a:xfrm>
                <a:prstGeom prst="rect">
                  <a:avLst/>
                </a:prstGeom>
                <a:noFill/>
              </p:spPr>
            </p:pic>
            <p:sp>
              <p:nvSpPr>
                <p:cNvPr id="20" name="Vrije vorm 19"/>
                <p:cNvSpPr/>
                <p:nvPr/>
              </p:nvSpPr>
              <p:spPr>
                <a:xfrm>
                  <a:off x="419786" y="384048"/>
                  <a:ext cx="927927" cy="1233628"/>
                </a:xfrm>
                <a:custGeom>
                  <a:avLst/>
                  <a:gdLst>
                    <a:gd name="connsiteX0" fmla="*/ 922516 w 927927"/>
                    <a:gd name="connsiteY0" fmla="*/ 524833 h 1233628"/>
                    <a:gd name="connsiteX1" fmla="*/ 927927 w 927927"/>
                    <a:gd name="connsiteY1" fmla="*/ 473432 h 1233628"/>
                    <a:gd name="connsiteX2" fmla="*/ 876526 w 927927"/>
                    <a:gd name="connsiteY2" fmla="*/ 416620 h 1233628"/>
                    <a:gd name="connsiteX3" fmla="*/ 865704 w 927927"/>
                    <a:gd name="connsiteY3" fmla="*/ 340871 h 1233628"/>
                    <a:gd name="connsiteX4" fmla="*/ 852178 w 927927"/>
                    <a:gd name="connsiteY4" fmla="*/ 373335 h 1233628"/>
                    <a:gd name="connsiteX5" fmla="*/ 822419 w 927927"/>
                    <a:gd name="connsiteY5" fmla="*/ 305702 h 1233628"/>
                    <a:gd name="connsiteX6" fmla="*/ 827830 w 927927"/>
                    <a:gd name="connsiteY6" fmla="*/ 275943 h 1233628"/>
                    <a:gd name="connsiteX7" fmla="*/ 779134 w 927927"/>
                    <a:gd name="connsiteY7" fmla="*/ 246184 h 1233628"/>
                    <a:gd name="connsiteX8" fmla="*/ 752081 w 927927"/>
                    <a:gd name="connsiteY8" fmla="*/ 140677 h 1233628"/>
                    <a:gd name="connsiteX9" fmla="*/ 641162 w 927927"/>
                    <a:gd name="connsiteY9" fmla="*/ 86570 h 1233628"/>
                    <a:gd name="connsiteX10" fmla="*/ 587056 w 927927"/>
                    <a:gd name="connsiteY10" fmla="*/ 0 h 1233628"/>
                    <a:gd name="connsiteX11" fmla="*/ 527539 w 927927"/>
                    <a:gd name="connsiteY11" fmla="*/ 54106 h 1233628"/>
                    <a:gd name="connsiteX12" fmla="*/ 459905 w 927927"/>
                    <a:gd name="connsiteY12" fmla="*/ 32464 h 1233628"/>
                    <a:gd name="connsiteX13" fmla="*/ 411210 w 927927"/>
                    <a:gd name="connsiteY13" fmla="*/ 16232 h 1233628"/>
                    <a:gd name="connsiteX14" fmla="*/ 378746 w 927927"/>
                    <a:gd name="connsiteY14" fmla="*/ 35169 h 1233628"/>
                    <a:gd name="connsiteX15" fmla="*/ 384156 w 927927"/>
                    <a:gd name="connsiteY15" fmla="*/ 78454 h 1233628"/>
                    <a:gd name="connsiteX16" fmla="*/ 332755 w 927927"/>
                    <a:gd name="connsiteY16" fmla="*/ 137971 h 1233628"/>
                    <a:gd name="connsiteX17" fmla="*/ 281354 w 927927"/>
                    <a:gd name="connsiteY17" fmla="*/ 213720 h 1233628"/>
                    <a:gd name="connsiteX18" fmla="*/ 286765 w 927927"/>
                    <a:gd name="connsiteY18" fmla="*/ 257006 h 1233628"/>
                    <a:gd name="connsiteX19" fmla="*/ 273238 w 927927"/>
                    <a:gd name="connsiteY19" fmla="*/ 316523 h 1233628"/>
                    <a:gd name="connsiteX20" fmla="*/ 213721 w 927927"/>
                    <a:gd name="connsiteY20" fmla="*/ 351692 h 1233628"/>
                    <a:gd name="connsiteX21" fmla="*/ 167730 w 927927"/>
                    <a:gd name="connsiteY21" fmla="*/ 384156 h 1233628"/>
                    <a:gd name="connsiteX22" fmla="*/ 170436 w 927927"/>
                    <a:gd name="connsiteY22" fmla="*/ 430146 h 1233628"/>
                    <a:gd name="connsiteX23" fmla="*/ 135266 w 927927"/>
                    <a:gd name="connsiteY23" fmla="*/ 495074 h 1233628"/>
                    <a:gd name="connsiteX24" fmla="*/ 97392 w 927927"/>
                    <a:gd name="connsiteY24" fmla="*/ 541065 h 1233628"/>
                    <a:gd name="connsiteX25" fmla="*/ 105508 w 927927"/>
                    <a:gd name="connsiteY25" fmla="*/ 616814 h 1233628"/>
                    <a:gd name="connsiteX26" fmla="*/ 56812 w 927927"/>
                    <a:gd name="connsiteY26" fmla="*/ 676331 h 1233628"/>
                    <a:gd name="connsiteX27" fmla="*/ 73044 w 927927"/>
                    <a:gd name="connsiteY27" fmla="*/ 730438 h 1233628"/>
                    <a:gd name="connsiteX28" fmla="*/ 0 w 927927"/>
                    <a:gd name="connsiteY28" fmla="*/ 771017 h 1233628"/>
                    <a:gd name="connsiteX29" fmla="*/ 8116 w 927927"/>
                    <a:gd name="connsiteY29" fmla="*/ 852177 h 1233628"/>
                    <a:gd name="connsiteX30" fmla="*/ 45991 w 927927"/>
                    <a:gd name="connsiteY30" fmla="*/ 917105 h 1233628"/>
                    <a:gd name="connsiteX31" fmla="*/ 70339 w 927927"/>
                    <a:gd name="connsiteY31" fmla="*/ 1033434 h 1233628"/>
                    <a:gd name="connsiteX32" fmla="*/ 129856 w 927927"/>
                    <a:gd name="connsiteY32" fmla="*/ 1133531 h 1233628"/>
                    <a:gd name="connsiteX33" fmla="*/ 154204 w 927927"/>
                    <a:gd name="connsiteY33" fmla="*/ 1136236 h 1233628"/>
                    <a:gd name="connsiteX34" fmla="*/ 229953 w 927927"/>
                    <a:gd name="connsiteY34" fmla="*/ 1138942 h 1233628"/>
                    <a:gd name="connsiteX35" fmla="*/ 240774 w 927927"/>
                    <a:gd name="connsiteY35" fmla="*/ 1176816 h 1233628"/>
                    <a:gd name="connsiteX36" fmla="*/ 316523 w 927927"/>
                    <a:gd name="connsiteY36" fmla="*/ 1206575 h 1233628"/>
                    <a:gd name="connsiteX37" fmla="*/ 422031 w 927927"/>
                    <a:gd name="connsiteY37" fmla="*/ 1233628 h 1233628"/>
                    <a:gd name="connsiteX38" fmla="*/ 495075 w 927927"/>
                    <a:gd name="connsiteY38" fmla="*/ 1187638 h 1233628"/>
                    <a:gd name="connsiteX39" fmla="*/ 557297 w 927927"/>
                    <a:gd name="connsiteY39" fmla="*/ 1057782 h 1233628"/>
                    <a:gd name="connsiteX40" fmla="*/ 670921 w 927927"/>
                    <a:gd name="connsiteY40" fmla="*/ 930632 h 1233628"/>
                    <a:gd name="connsiteX41" fmla="*/ 697974 w 927927"/>
                    <a:gd name="connsiteY41" fmla="*/ 668215 h 1233628"/>
                    <a:gd name="connsiteX42" fmla="*/ 725027 w 927927"/>
                    <a:gd name="connsiteY42" fmla="*/ 584350 h 1233628"/>
                    <a:gd name="connsiteX43" fmla="*/ 776429 w 927927"/>
                    <a:gd name="connsiteY43" fmla="*/ 611403 h 1233628"/>
                    <a:gd name="connsiteX44" fmla="*/ 835946 w 927927"/>
                    <a:gd name="connsiteY44" fmla="*/ 551886 h 1233628"/>
                    <a:gd name="connsiteX45" fmla="*/ 922516 w 927927"/>
                    <a:gd name="connsiteY45" fmla="*/ 524833 h 123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7927" h="1233628">
                      <a:moveTo>
                        <a:pt x="922516" y="524833"/>
                      </a:moveTo>
                      <a:lnTo>
                        <a:pt x="927927" y="473432"/>
                      </a:lnTo>
                      <a:lnTo>
                        <a:pt x="876526" y="416620"/>
                      </a:lnTo>
                      <a:lnTo>
                        <a:pt x="865704" y="340871"/>
                      </a:lnTo>
                      <a:lnTo>
                        <a:pt x="852178" y="373335"/>
                      </a:lnTo>
                      <a:lnTo>
                        <a:pt x="822419" y="305702"/>
                      </a:lnTo>
                      <a:lnTo>
                        <a:pt x="827830" y="275943"/>
                      </a:lnTo>
                      <a:lnTo>
                        <a:pt x="779134" y="246184"/>
                      </a:lnTo>
                      <a:lnTo>
                        <a:pt x="752081" y="140677"/>
                      </a:lnTo>
                      <a:lnTo>
                        <a:pt x="641162" y="86570"/>
                      </a:lnTo>
                      <a:lnTo>
                        <a:pt x="587056" y="0"/>
                      </a:lnTo>
                      <a:lnTo>
                        <a:pt x="527539" y="54106"/>
                      </a:lnTo>
                      <a:lnTo>
                        <a:pt x="459905" y="32464"/>
                      </a:lnTo>
                      <a:lnTo>
                        <a:pt x="411210" y="16232"/>
                      </a:lnTo>
                      <a:lnTo>
                        <a:pt x="378746" y="35169"/>
                      </a:lnTo>
                      <a:lnTo>
                        <a:pt x="384156" y="78454"/>
                      </a:lnTo>
                      <a:lnTo>
                        <a:pt x="332755" y="137971"/>
                      </a:lnTo>
                      <a:lnTo>
                        <a:pt x="281354" y="213720"/>
                      </a:lnTo>
                      <a:lnTo>
                        <a:pt x="286765" y="257006"/>
                      </a:lnTo>
                      <a:lnTo>
                        <a:pt x="273238" y="316523"/>
                      </a:lnTo>
                      <a:lnTo>
                        <a:pt x="213721" y="351692"/>
                      </a:lnTo>
                      <a:lnTo>
                        <a:pt x="167730" y="384156"/>
                      </a:lnTo>
                      <a:lnTo>
                        <a:pt x="170436" y="430146"/>
                      </a:lnTo>
                      <a:lnTo>
                        <a:pt x="135266" y="495074"/>
                      </a:lnTo>
                      <a:lnTo>
                        <a:pt x="97392" y="541065"/>
                      </a:lnTo>
                      <a:lnTo>
                        <a:pt x="105508" y="616814"/>
                      </a:lnTo>
                      <a:lnTo>
                        <a:pt x="56812" y="676331"/>
                      </a:lnTo>
                      <a:lnTo>
                        <a:pt x="73044" y="730438"/>
                      </a:lnTo>
                      <a:lnTo>
                        <a:pt x="0" y="771017"/>
                      </a:lnTo>
                      <a:lnTo>
                        <a:pt x="8116" y="852177"/>
                      </a:lnTo>
                      <a:lnTo>
                        <a:pt x="45991" y="917105"/>
                      </a:lnTo>
                      <a:lnTo>
                        <a:pt x="70339" y="1033434"/>
                      </a:lnTo>
                      <a:lnTo>
                        <a:pt x="129856" y="1133531"/>
                      </a:lnTo>
                      <a:cubicBezTo>
                        <a:pt x="137972" y="1134433"/>
                        <a:pt x="146050" y="1135795"/>
                        <a:pt x="154204" y="1136236"/>
                      </a:cubicBezTo>
                      <a:cubicBezTo>
                        <a:pt x="179433" y="1137600"/>
                        <a:pt x="229953" y="1138942"/>
                        <a:pt x="229953" y="1138942"/>
                      </a:cubicBezTo>
                      <a:lnTo>
                        <a:pt x="240774" y="1176816"/>
                      </a:lnTo>
                      <a:lnTo>
                        <a:pt x="316523" y="1206575"/>
                      </a:lnTo>
                      <a:lnTo>
                        <a:pt x="422031" y="1233628"/>
                      </a:lnTo>
                      <a:lnTo>
                        <a:pt x="495075" y="1187638"/>
                      </a:lnTo>
                      <a:lnTo>
                        <a:pt x="557297" y="1057782"/>
                      </a:lnTo>
                      <a:lnTo>
                        <a:pt x="670921" y="930632"/>
                      </a:lnTo>
                      <a:lnTo>
                        <a:pt x="697974" y="668215"/>
                      </a:lnTo>
                      <a:lnTo>
                        <a:pt x="725027" y="584350"/>
                      </a:lnTo>
                      <a:lnTo>
                        <a:pt x="776429" y="611403"/>
                      </a:lnTo>
                      <a:lnTo>
                        <a:pt x="835946" y="551886"/>
                      </a:lnTo>
                      <a:lnTo>
                        <a:pt x="922516" y="524833"/>
                      </a:lnTo>
                      <a:close/>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nl-BE" sz="1100" b="1">
                      <a:solidFill>
                        <a:srgbClr val="92D050"/>
                      </a:solidFill>
                      <a:effectLst/>
                      <a:ea typeface="Calibri" panose="020F0502020204030204" pitchFamily="34" charset="0"/>
                      <a:cs typeface="Times New Roman" panose="02020603050405020304" pitchFamily="18" charset="0"/>
                    </a:rPr>
                    <a:t>2</a:t>
                  </a:r>
                  <a:endParaRPr lang="nl-BE" sz="1100">
                    <a:effectLst/>
                    <a:ea typeface="Calibri" panose="020F0502020204030204" pitchFamily="34" charset="0"/>
                    <a:cs typeface="Times New Roman" panose="02020603050405020304" pitchFamily="18" charset="0"/>
                  </a:endParaRPr>
                </a:p>
              </p:txBody>
            </p:sp>
            <p:sp>
              <p:nvSpPr>
                <p:cNvPr id="21" name="Vrije vorm 20"/>
                <p:cNvSpPr/>
                <p:nvPr/>
              </p:nvSpPr>
              <p:spPr>
                <a:xfrm>
                  <a:off x="858698" y="818388"/>
                  <a:ext cx="1147156" cy="1409007"/>
                </a:xfrm>
                <a:custGeom>
                  <a:avLst/>
                  <a:gdLst>
                    <a:gd name="connsiteX0" fmla="*/ 581891 w 1147156"/>
                    <a:gd name="connsiteY0" fmla="*/ 0 h 1409007"/>
                    <a:gd name="connsiteX1" fmla="*/ 673331 w 1147156"/>
                    <a:gd name="connsiteY1" fmla="*/ 49876 h 1409007"/>
                    <a:gd name="connsiteX2" fmla="*/ 723207 w 1147156"/>
                    <a:gd name="connsiteY2" fmla="*/ 99753 h 1409007"/>
                    <a:gd name="connsiteX3" fmla="*/ 781396 w 1147156"/>
                    <a:gd name="connsiteY3" fmla="*/ 95596 h 1409007"/>
                    <a:gd name="connsiteX4" fmla="*/ 839585 w 1147156"/>
                    <a:gd name="connsiteY4" fmla="*/ 149629 h 1409007"/>
                    <a:gd name="connsiteX5" fmla="*/ 893618 w 1147156"/>
                    <a:gd name="connsiteY5" fmla="*/ 187036 h 1409007"/>
                    <a:gd name="connsiteX6" fmla="*/ 872836 w 1147156"/>
                    <a:gd name="connsiteY6" fmla="*/ 274320 h 1409007"/>
                    <a:gd name="connsiteX7" fmla="*/ 906087 w 1147156"/>
                    <a:gd name="connsiteY7" fmla="*/ 340822 h 1409007"/>
                    <a:gd name="connsiteX8" fmla="*/ 906087 w 1147156"/>
                    <a:gd name="connsiteY8" fmla="*/ 403167 h 1409007"/>
                    <a:gd name="connsiteX9" fmla="*/ 955963 w 1147156"/>
                    <a:gd name="connsiteY9" fmla="*/ 444731 h 1409007"/>
                    <a:gd name="connsiteX10" fmla="*/ 1039091 w 1147156"/>
                    <a:gd name="connsiteY10" fmla="*/ 519545 h 1409007"/>
                    <a:gd name="connsiteX11" fmla="*/ 1076498 w 1147156"/>
                    <a:gd name="connsiteY11" fmla="*/ 573578 h 1409007"/>
                    <a:gd name="connsiteX12" fmla="*/ 1134687 w 1147156"/>
                    <a:gd name="connsiteY12" fmla="*/ 606829 h 1409007"/>
                    <a:gd name="connsiteX13" fmla="*/ 1147156 w 1147156"/>
                    <a:gd name="connsiteY13" fmla="*/ 714894 h 1409007"/>
                    <a:gd name="connsiteX14" fmla="*/ 1138843 w 1147156"/>
                    <a:gd name="connsiteY14" fmla="*/ 852054 h 1409007"/>
                    <a:gd name="connsiteX15" fmla="*/ 1109749 w 1147156"/>
                    <a:gd name="connsiteY15" fmla="*/ 980902 h 1409007"/>
                    <a:gd name="connsiteX16" fmla="*/ 1126374 w 1147156"/>
                    <a:gd name="connsiteY16" fmla="*/ 1072342 h 1409007"/>
                    <a:gd name="connsiteX17" fmla="*/ 1093123 w 1147156"/>
                    <a:gd name="connsiteY17" fmla="*/ 1147156 h 1409007"/>
                    <a:gd name="connsiteX18" fmla="*/ 1039091 w 1147156"/>
                    <a:gd name="connsiteY18" fmla="*/ 1188720 h 1409007"/>
                    <a:gd name="connsiteX19" fmla="*/ 1018309 w 1147156"/>
                    <a:gd name="connsiteY19" fmla="*/ 1271847 h 1409007"/>
                    <a:gd name="connsiteX20" fmla="*/ 993371 w 1147156"/>
                    <a:gd name="connsiteY20" fmla="*/ 1334193 h 1409007"/>
                    <a:gd name="connsiteX21" fmla="*/ 910243 w 1147156"/>
                    <a:gd name="connsiteY21" fmla="*/ 1338349 h 1409007"/>
                    <a:gd name="connsiteX22" fmla="*/ 839585 w 1147156"/>
                    <a:gd name="connsiteY22" fmla="*/ 1321723 h 1409007"/>
                    <a:gd name="connsiteX23" fmla="*/ 777240 w 1147156"/>
                    <a:gd name="connsiteY23" fmla="*/ 1363287 h 1409007"/>
                    <a:gd name="connsiteX24" fmla="*/ 685800 w 1147156"/>
                    <a:gd name="connsiteY24" fmla="*/ 1384069 h 1409007"/>
                    <a:gd name="connsiteX25" fmla="*/ 536171 w 1147156"/>
                    <a:gd name="connsiteY25" fmla="*/ 1379913 h 1409007"/>
                    <a:gd name="connsiteX26" fmla="*/ 419793 w 1147156"/>
                    <a:gd name="connsiteY26" fmla="*/ 1400694 h 1409007"/>
                    <a:gd name="connsiteX27" fmla="*/ 299258 w 1147156"/>
                    <a:gd name="connsiteY27" fmla="*/ 1409007 h 1409007"/>
                    <a:gd name="connsiteX28" fmla="*/ 195349 w 1147156"/>
                    <a:gd name="connsiteY28" fmla="*/ 1367443 h 1409007"/>
                    <a:gd name="connsiteX29" fmla="*/ 133003 w 1147156"/>
                    <a:gd name="connsiteY29" fmla="*/ 1305098 h 1409007"/>
                    <a:gd name="connsiteX30" fmla="*/ 91440 w 1147156"/>
                    <a:gd name="connsiteY30" fmla="*/ 1205345 h 1409007"/>
                    <a:gd name="connsiteX31" fmla="*/ 70658 w 1147156"/>
                    <a:gd name="connsiteY31" fmla="*/ 1076498 h 1409007"/>
                    <a:gd name="connsiteX32" fmla="*/ 16625 w 1147156"/>
                    <a:gd name="connsiteY32" fmla="*/ 997527 h 1409007"/>
                    <a:gd name="connsiteX33" fmla="*/ 29094 w 1147156"/>
                    <a:gd name="connsiteY33" fmla="*/ 931025 h 1409007"/>
                    <a:gd name="connsiteX34" fmla="*/ 0 w 1147156"/>
                    <a:gd name="connsiteY34" fmla="*/ 831273 h 1409007"/>
                    <a:gd name="connsiteX35" fmla="*/ 54033 w 1147156"/>
                    <a:gd name="connsiteY35" fmla="*/ 760614 h 1409007"/>
                    <a:gd name="connsiteX36" fmla="*/ 91440 w 1147156"/>
                    <a:gd name="connsiteY36" fmla="*/ 694113 h 1409007"/>
                    <a:gd name="connsiteX37" fmla="*/ 124691 w 1147156"/>
                    <a:gd name="connsiteY37" fmla="*/ 619298 h 1409007"/>
                    <a:gd name="connsiteX38" fmla="*/ 170411 w 1147156"/>
                    <a:gd name="connsiteY38" fmla="*/ 577734 h 1409007"/>
                    <a:gd name="connsiteX39" fmla="*/ 232756 w 1147156"/>
                    <a:gd name="connsiteY39" fmla="*/ 494607 h 1409007"/>
                    <a:gd name="connsiteX40" fmla="*/ 232756 w 1147156"/>
                    <a:gd name="connsiteY40" fmla="*/ 453043 h 1409007"/>
                    <a:gd name="connsiteX41" fmla="*/ 253538 w 1147156"/>
                    <a:gd name="connsiteY41" fmla="*/ 315883 h 1409007"/>
                    <a:gd name="connsiteX42" fmla="*/ 266007 w 1147156"/>
                    <a:gd name="connsiteY42" fmla="*/ 228600 h 1409007"/>
                    <a:gd name="connsiteX43" fmla="*/ 286789 w 1147156"/>
                    <a:gd name="connsiteY43" fmla="*/ 162098 h 1409007"/>
                    <a:gd name="connsiteX44" fmla="*/ 340822 w 1147156"/>
                    <a:gd name="connsiteY44" fmla="*/ 178723 h 1409007"/>
                    <a:gd name="connsiteX45" fmla="*/ 399011 w 1147156"/>
                    <a:gd name="connsiteY45" fmla="*/ 120534 h 1409007"/>
                    <a:gd name="connsiteX46" fmla="*/ 477982 w 1147156"/>
                    <a:gd name="connsiteY46" fmla="*/ 95596 h 1409007"/>
                    <a:gd name="connsiteX47" fmla="*/ 536171 w 1147156"/>
                    <a:gd name="connsiteY47" fmla="*/ 124691 h 1409007"/>
                    <a:gd name="connsiteX48" fmla="*/ 581891 w 1147156"/>
                    <a:gd name="connsiteY48" fmla="*/ 0 h 140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47156" h="1409007">
                      <a:moveTo>
                        <a:pt x="581891" y="0"/>
                      </a:moveTo>
                      <a:lnTo>
                        <a:pt x="673331" y="49876"/>
                      </a:lnTo>
                      <a:lnTo>
                        <a:pt x="723207" y="99753"/>
                      </a:lnTo>
                      <a:lnTo>
                        <a:pt x="781396" y="95596"/>
                      </a:lnTo>
                      <a:lnTo>
                        <a:pt x="839585" y="149629"/>
                      </a:lnTo>
                      <a:lnTo>
                        <a:pt x="893618" y="187036"/>
                      </a:lnTo>
                      <a:lnTo>
                        <a:pt x="872836" y="274320"/>
                      </a:lnTo>
                      <a:lnTo>
                        <a:pt x="906087" y="340822"/>
                      </a:lnTo>
                      <a:lnTo>
                        <a:pt x="906087" y="403167"/>
                      </a:lnTo>
                      <a:lnTo>
                        <a:pt x="955963" y="444731"/>
                      </a:lnTo>
                      <a:lnTo>
                        <a:pt x="1039091" y="519545"/>
                      </a:lnTo>
                      <a:lnTo>
                        <a:pt x="1076498" y="573578"/>
                      </a:lnTo>
                      <a:lnTo>
                        <a:pt x="1134687" y="606829"/>
                      </a:lnTo>
                      <a:lnTo>
                        <a:pt x="1147156" y="714894"/>
                      </a:lnTo>
                      <a:lnTo>
                        <a:pt x="1138843" y="852054"/>
                      </a:lnTo>
                      <a:lnTo>
                        <a:pt x="1109749" y="980902"/>
                      </a:lnTo>
                      <a:lnTo>
                        <a:pt x="1126374" y="1072342"/>
                      </a:lnTo>
                      <a:lnTo>
                        <a:pt x="1093123" y="1147156"/>
                      </a:lnTo>
                      <a:lnTo>
                        <a:pt x="1039091" y="1188720"/>
                      </a:lnTo>
                      <a:lnTo>
                        <a:pt x="1018309" y="1271847"/>
                      </a:lnTo>
                      <a:lnTo>
                        <a:pt x="993371" y="1334193"/>
                      </a:lnTo>
                      <a:lnTo>
                        <a:pt x="910243" y="1338349"/>
                      </a:lnTo>
                      <a:lnTo>
                        <a:pt x="839585" y="1321723"/>
                      </a:lnTo>
                      <a:lnTo>
                        <a:pt x="777240" y="1363287"/>
                      </a:lnTo>
                      <a:lnTo>
                        <a:pt x="685800" y="1384069"/>
                      </a:lnTo>
                      <a:lnTo>
                        <a:pt x="536171" y="1379913"/>
                      </a:lnTo>
                      <a:lnTo>
                        <a:pt x="419793" y="1400694"/>
                      </a:lnTo>
                      <a:lnTo>
                        <a:pt x="299258" y="1409007"/>
                      </a:lnTo>
                      <a:lnTo>
                        <a:pt x="195349" y="1367443"/>
                      </a:lnTo>
                      <a:lnTo>
                        <a:pt x="133003" y="1305098"/>
                      </a:lnTo>
                      <a:lnTo>
                        <a:pt x="91440" y="1205345"/>
                      </a:lnTo>
                      <a:lnTo>
                        <a:pt x="70658" y="1076498"/>
                      </a:lnTo>
                      <a:lnTo>
                        <a:pt x="16625" y="997527"/>
                      </a:lnTo>
                      <a:lnTo>
                        <a:pt x="29094" y="931025"/>
                      </a:lnTo>
                      <a:lnTo>
                        <a:pt x="0" y="831273"/>
                      </a:lnTo>
                      <a:lnTo>
                        <a:pt x="54033" y="760614"/>
                      </a:lnTo>
                      <a:lnTo>
                        <a:pt x="91440" y="694113"/>
                      </a:lnTo>
                      <a:lnTo>
                        <a:pt x="124691" y="619298"/>
                      </a:lnTo>
                      <a:lnTo>
                        <a:pt x="170411" y="577734"/>
                      </a:lnTo>
                      <a:lnTo>
                        <a:pt x="232756" y="494607"/>
                      </a:lnTo>
                      <a:lnTo>
                        <a:pt x="232756" y="453043"/>
                      </a:lnTo>
                      <a:lnTo>
                        <a:pt x="253538" y="315883"/>
                      </a:lnTo>
                      <a:lnTo>
                        <a:pt x="266007" y="228600"/>
                      </a:lnTo>
                      <a:lnTo>
                        <a:pt x="286789" y="162098"/>
                      </a:lnTo>
                      <a:lnTo>
                        <a:pt x="340822" y="178723"/>
                      </a:lnTo>
                      <a:lnTo>
                        <a:pt x="399011" y="120534"/>
                      </a:lnTo>
                      <a:lnTo>
                        <a:pt x="477982" y="95596"/>
                      </a:lnTo>
                      <a:lnTo>
                        <a:pt x="536171" y="124691"/>
                      </a:lnTo>
                      <a:lnTo>
                        <a:pt x="581891"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nl-BE" sz="1100" b="1">
                      <a:solidFill>
                        <a:srgbClr val="ED7D31"/>
                      </a:solidFill>
                      <a:effectLst/>
                      <a:ea typeface="Calibri" panose="020F0502020204030204" pitchFamily="34" charset="0"/>
                      <a:cs typeface="Times New Roman" panose="02020603050405020304" pitchFamily="18" charset="0"/>
                    </a:rPr>
                    <a:t>1</a:t>
                  </a:r>
                  <a:endParaRPr lang="nl-BE" sz="1100">
                    <a:effectLst/>
                    <a:ea typeface="Calibri" panose="020F0502020204030204" pitchFamily="34" charset="0"/>
                    <a:cs typeface="Times New Roman" panose="02020603050405020304" pitchFamily="18" charset="0"/>
                  </a:endParaRPr>
                </a:p>
              </p:txBody>
            </p:sp>
            <p:sp>
              <p:nvSpPr>
                <p:cNvPr id="22" name="Vrije vorm 21"/>
                <p:cNvSpPr/>
                <p:nvPr/>
              </p:nvSpPr>
              <p:spPr>
                <a:xfrm>
                  <a:off x="26594" y="0"/>
                  <a:ext cx="814303" cy="1052371"/>
                </a:xfrm>
                <a:custGeom>
                  <a:avLst/>
                  <a:gdLst>
                    <a:gd name="connsiteX0" fmla="*/ 814303 w 814303"/>
                    <a:gd name="connsiteY0" fmla="*/ 392272 h 1052371"/>
                    <a:gd name="connsiteX1" fmla="*/ 743964 w 814303"/>
                    <a:gd name="connsiteY1" fmla="*/ 381450 h 1052371"/>
                    <a:gd name="connsiteX2" fmla="*/ 719617 w 814303"/>
                    <a:gd name="connsiteY2" fmla="*/ 357102 h 1052371"/>
                    <a:gd name="connsiteX3" fmla="*/ 687153 w 814303"/>
                    <a:gd name="connsiteY3" fmla="*/ 330049 h 1052371"/>
                    <a:gd name="connsiteX4" fmla="*/ 676331 w 814303"/>
                    <a:gd name="connsiteY4" fmla="*/ 313817 h 1052371"/>
                    <a:gd name="connsiteX5" fmla="*/ 703385 w 814303"/>
                    <a:gd name="connsiteY5" fmla="*/ 292175 h 1052371"/>
                    <a:gd name="connsiteX6" fmla="*/ 687153 w 814303"/>
                    <a:gd name="connsiteY6" fmla="*/ 248889 h 1052371"/>
                    <a:gd name="connsiteX7" fmla="*/ 662805 w 814303"/>
                    <a:gd name="connsiteY7" fmla="*/ 227247 h 1052371"/>
                    <a:gd name="connsiteX8" fmla="*/ 630341 w 814303"/>
                    <a:gd name="connsiteY8" fmla="*/ 221836 h 1052371"/>
                    <a:gd name="connsiteX9" fmla="*/ 608698 w 814303"/>
                    <a:gd name="connsiteY9" fmla="*/ 200194 h 1052371"/>
                    <a:gd name="connsiteX10" fmla="*/ 573529 w 814303"/>
                    <a:gd name="connsiteY10" fmla="*/ 200194 h 1052371"/>
                    <a:gd name="connsiteX11" fmla="*/ 562708 w 814303"/>
                    <a:gd name="connsiteY11" fmla="*/ 146087 h 1052371"/>
                    <a:gd name="connsiteX12" fmla="*/ 538360 w 814303"/>
                    <a:gd name="connsiteY12" fmla="*/ 127150 h 1052371"/>
                    <a:gd name="connsiteX13" fmla="*/ 514012 w 814303"/>
                    <a:gd name="connsiteY13" fmla="*/ 100097 h 1052371"/>
                    <a:gd name="connsiteX14" fmla="*/ 503190 w 814303"/>
                    <a:gd name="connsiteY14" fmla="*/ 48695 h 1052371"/>
                    <a:gd name="connsiteX15" fmla="*/ 484253 w 814303"/>
                    <a:gd name="connsiteY15" fmla="*/ 32463 h 1052371"/>
                    <a:gd name="connsiteX16" fmla="*/ 454495 w 814303"/>
                    <a:gd name="connsiteY16" fmla="*/ 27053 h 1052371"/>
                    <a:gd name="connsiteX17" fmla="*/ 413915 w 814303"/>
                    <a:gd name="connsiteY17" fmla="*/ 13526 h 1052371"/>
                    <a:gd name="connsiteX18" fmla="*/ 386862 w 814303"/>
                    <a:gd name="connsiteY18" fmla="*/ 0 h 1052371"/>
                    <a:gd name="connsiteX19" fmla="*/ 321934 w 814303"/>
                    <a:gd name="connsiteY19" fmla="*/ 29758 h 1052371"/>
                    <a:gd name="connsiteX20" fmla="*/ 229953 w 814303"/>
                    <a:gd name="connsiteY20" fmla="*/ 51401 h 1052371"/>
                    <a:gd name="connsiteX21" fmla="*/ 181257 w 814303"/>
                    <a:gd name="connsiteY21" fmla="*/ 73043 h 1052371"/>
                    <a:gd name="connsiteX22" fmla="*/ 154204 w 814303"/>
                    <a:gd name="connsiteY22" fmla="*/ 83865 h 1052371"/>
                    <a:gd name="connsiteX23" fmla="*/ 124445 w 814303"/>
                    <a:gd name="connsiteY23" fmla="*/ 124444 h 1052371"/>
                    <a:gd name="connsiteX24" fmla="*/ 135266 w 814303"/>
                    <a:gd name="connsiteY24" fmla="*/ 194783 h 1052371"/>
                    <a:gd name="connsiteX25" fmla="*/ 137972 w 814303"/>
                    <a:gd name="connsiteY25" fmla="*/ 262416 h 1052371"/>
                    <a:gd name="connsiteX26" fmla="*/ 100097 w 814303"/>
                    <a:gd name="connsiteY26" fmla="*/ 330049 h 1052371"/>
                    <a:gd name="connsiteX27" fmla="*/ 97392 w 814303"/>
                    <a:gd name="connsiteY27" fmla="*/ 384156 h 1052371"/>
                    <a:gd name="connsiteX28" fmla="*/ 56812 w 814303"/>
                    <a:gd name="connsiteY28" fmla="*/ 440968 h 1052371"/>
                    <a:gd name="connsiteX29" fmla="*/ 43285 w 814303"/>
                    <a:gd name="connsiteY29" fmla="*/ 505895 h 1052371"/>
                    <a:gd name="connsiteX30" fmla="*/ 59517 w 814303"/>
                    <a:gd name="connsiteY30" fmla="*/ 576234 h 1052371"/>
                    <a:gd name="connsiteX31" fmla="*/ 37875 w 814303"/>
                    <a:gd name="connsiteY31" fmla="*/ 619519 h 1052371"/>
                    <a:gd name="connsiteX32" fmla="*/ 64928 w 814303"/>
                    <a:gd name="connsiteY32" fmla="*/ 681742 h 1052371"/>
                    <a:gd name="connsiteX33" fmla="*/ 86570 w 814303"/>
                    <a:gd name="connsiteY33" fmla="*/ 722321 h 1052371"/>
                    <a:gd name="connsiteX34" fmla="*/ 70338 w 814303"/>
                    <a:gd name="connsiteY34" fmla="*/ 784544 h 1052371"/>
                    <a:gd name="connsiteX35" fmla="*/ 43285 w 814303"/>
                    <a:gd name="connsiteY35" fmla="*/ 849472 h 1052371"/>
                    <a:gd name="connsiteX36" fmla="*/ 0 w 814303"/>
                    <a:gd name="connsiteY36" fmla="*/ 881936 h 1052371"/>
                    <a:gd name="connsiteX37" fmla="*/ 48696 w 814303"/>
                    <a:gd name="connsiteY37" fmla="*/ 925221 h 1052371"/>
                    <a:gd name="connsiteX38" fmla="*/ 119034 w 814303"/>
                    <a:gd name="connsiteY38" fmla="*/ 944158 h 1052371"/>
                    <a:gd name="connsiteX39" fmla="*/ 151498 w 814303"/>
                    <a:gd name="connsiteY39" fmla="*/ 1003675 h 1052371"/>
                    <a:gd name="connsiteX40" fmla="*/ 235363 w 814303"/>
                    <a:gd name="connsiteY40" fmla="*/ 1009086 h 1052371"/>
                    <a:gd name="connsiteX41" fmla="*/ 273238 w 814303"/>
                    <a:gd name="connsiteY41" fmla="*/ 1044255 h 1052371"/>
                    <a:gd name="connsiteX42" fmla="*/ 378746 w 814303"/>
                    <a:gd name="connsiteY42" fmla="*/ 1052371 h 1052371"/>
                    <a:gd name="connsiteX43" fmla="*/ 432852 w 814303"/>
                    <a:gd name="connsiteY43" fmla="*/ 1052371 h 1052371"/>
                    <a:gd name="connsiteX44" fmla="*/ 489664 w 814303"/>
                    <a:gd name="connsiteY44" fmla="*/ 1009086 h 1052371"/>
                    <a:gd name="connsiteX45" fmla="*/ 484253 w 814303"/>
                    <a:gd name="connsiteY45" fmla="*/ 911694 h 1052371"/>
                    <a:gd name="connsiteX46" fmla="*/ 530244 w 814303"/>
                    <a:gd name="connsiteY46" fmla="*/ 879230 h 1052371"/>
                    <a:gd name="connsiteX47" fmla="*/ 557297 w 814303"/>
                    <a:gd name="connsiteY47" fmla="*/ 819713 h 1052371"/>
                    <a:gd name="connsiteX48" fmla="*/ 557297 w 814303"/>
                    <a:gd name="connsiteY48" fmla="*/ 752080 h 1052371"/>
                    <a:gd name="connsiteX49" fmla="*/ 668215 w 814303"/>
                    <a:gd name="connsiteY49" fmla="*/ 695268 h 1052371"/>
                    <a:gd name="connsiteX50" fmla="*/ 676331 w 814303"/>
                    <a:gd name="connsiteY50" fmla="*/ 633046 h 1052371"/>
                    <a:gd name="connsiteX51" fmla="*/ 668215 w 814303"/>
                    <a:gd name="connsiteY51" fmla="*/ 595171 h 1052371"/>
                    <a:gd name="connsiteX52" fmla="*/ 719617 w 814303"/>
                    <a:gd name="connsiteY52" fmla="*/ 511306 h 1052371"/>
                    <a:gd name="connsiteX53" fmla="*/ 771018 w 814303"/>
                    <a:gd name="connsiteY53" fmla="*/ 465316 h 1052371"/>
                    <a:gd name="connsiteX54" fmla="*/ 771018 w 814303"/>
                    <a:gd name="connsiteY54" fmla="*/ 419325 h 1052371"/>
                    <a:gd name="connsiteX55" fmla="*/ 814303 w 814303"/>
                    <a:gd name="connsiteY55" fmla="*/ 392272 h 105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14303" h="1052371">
                      <a:moveTo>
                        <a:pt x="814303" y="392272"/>
                      </a:moveTo>
                      <a:lnTo>
                        <a:pt x="743964" y="381450"/>
                      </a:lnTo>
                      <a:lnTo>
                        <a:pt x="719617" y="357102"/>
                      </a:lnTo>
                      <a:lnTo>
                        <a:pt x="687153" y="330049"/>
                      </a:lnTo>
                      <a:lnTo>
                        <a:pt x="676331" y="313817"/>
                      </a:lnTo>
                      <a:lnTo>
                        <a:pt x="703385" y="292175"/>
                      </a:lnTo>
                      <a:lnTo>
                        <a:pt x="687153" y="248889"/>
                      </a:lnTo>
                      <a:lnTo>
                        <a:pt x="662805" y="227247"/>
                      </a:lnTo>
                      <a:lnTo>
                        <a:pt x="630341" y="221836"/>
                      </a:lnTo>
                      <a:lnTo>
                        <a:pt x="608698" y="200194"/>
                      </a:lnTo>
                      <a:lnTo>
                        <a:pt x="573529" y="200194"/>
                      </a:lnTo>
                      <a:lnTo>
                        <a:pt x="562708" y="146087"/>
                      </a:lnTo>
                      <a:lnTo>
                        <a:pt x="538360" y="127150"/>
                      </a:lnTo>
                      <a:lnTo>
                        <a:pt x="514012" y="100097"/>
                      </a:lnTo>
                      <a:lnTo>
                        <a:pt x="503190" y="48695"/>
                      </a:lnTo>
                      <a:lnTo>
                        <a:pt x="484253" y="32463"/>
                      </a:lnTo>
                      <a:lnTo>
                        <a:pt x="454495" y="27053"/>
                      </a:lnTo>
                      <a:lnTo>
                        <a:pt x="413915" y="13526"/>
                      </a:lnTo>
                      <a:lnTo>
                        <a:pt x="386862" y="0"/>
                      </a:lnTo>
                      <a:lnTo>
                        <a:pt x="321934" y="29758"/>
                      </a:lnTo>
                      <a:lnTo>
                        <a:pt x="229953" y="51401"/>
                      </a:lnTo>
                      <a:lnTo>
                        <a:pt x="181257" y="73043"/>
                      </a:lnTo>
                      <a:lnTo>
                        <a:pt x="154204" y="83865"/>
                      </a:lnTo>
                      <a:lnTo>
                        <a:pt x="124445" y="124444"/>
                      </a:lnTo>
                      <a:lnTo>
                        <a:pt x="135266" y="194783"/>
                      </a:lnTo>
                      <a:lnTo>
                        <a:pt x="137972" y="262416"/>
                      </a:lnTo>
                      <a:lnTo>
                        <a:pt x="100097" y="330049"/>
                      </a:lnTo>
                      <a:lnTo>
                        <a:pt x="97392" y="384156"/>
                      </a:lnTo>
                      <a:lnTo>
                        <a:pt x="56812" y="440968"/>
                      </a:lnTo>
                      <a:lnTo>
                        <a:pt x="43285" y="505895"/>
                      </a:lnTo>
                      <a:lnTo>
                        <a:pt x="59517" y="576234"/>
                      </a:lnTo>
                      <a:lnTo>
                        <a:pt x="37875" y="619519"/>
                      </a:lnTo>
                      <a:lnTo>
                        <a:pt x="64928" y="681742"/>
                      </a:lnTo>
                      <a:lnTo>
                        <a:pt x="86570" y="722321"/>
                      </a:lnTo>
                      <a:lnTo>
                        <a:pt x="70338" y="784544"/>
                      </a:lnTo>
                      <a:lnTo>
                        <a:pt x="43285" y="849472"/>
                      </a:lnTo>
                      <a:lnTo>
                        <a:pt x="0" y="881936"/>
                      </a:lnTo>
                      <a:lnTo>
                        <a:pt x="48696" y="925221"/>
                      </a:lnTo>
                      <a:lnTo>
                        <a:pt x="119034" y="944158"/>
                      </a:lnTo>
                      <a:lnTo>
                        <a:pt x="151498" y="1003675"/>
                      </a:lnTo>
                      <a:lnTo>
                        <a:pt x="235363" y="1009086"/>
                      </a:lnTo>
                      <a:lnTo>
                        <a:pt x="273238" y="1044255"/>
                      </a:lnTo>
                      <a:lnTo>
                        <a:pt x="378746" y="1052371"/>
                      </a:lnTo>
                      <a:lnTo>
                        <a:pt x="432852" y="1052371"/>
                      </a:lnTo>
                      <a:lnTo>
                        <a:pt x="489664" y="1009086"/>
                      </a:lnTo>
                      <a:lnTo>
                        <a:pt x="484253" y="911694"/>
                      </a:lnTo>
                      <a:lnTo>
                        <a:pt x="530244" y="879230"/>
                      </a:lnTo>
                      <a:lnTo>
                        <a:pt x="557297" y="819713"/>
                      </a:lnTo>
                      <a:lnTo>
                        <a:pt x="557297" y="752080"/>
                      </a:lnTo>
                      <a:lnTo>
                        <a:pt x="668215" y="695268"/>
                      </a:lnTo>
                      <a:lnTo>
                        <a:pt x="676331" y="633046"/>
                      </a:lnTo>
                      <a:lnTo>
                        <a:pt x="668215" y="595171"/>
                      </a:lnTo>
                      <a:lnTo>
                        <a:pt x="719617" y="511306"/>
                      </a:lnTo>
                      <a:lnTo>
                        <a:pt x="771018" y="465316"/>
                      </a:lnTo>
                      <a:lnTo>
                        <a:pt x="771018" y="419325"/>
                      </a:lnTo>
                      <a:lnTo>
                        <a:pt x="814303" y="392272"/>
                      </a:lnTo>
                      <a:close/>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nl-BE" sz="1100" b="1">
                      <a:solidFill>
                        <a:srgbClr val="92D050"/>
                      </a:solidFill>
                      <a:effectLst/>
                      <a:ea typeface="Calibri" panose="020F0502020204030204" pitchFamily="34" charset="0"/>
                      <a:cs typeface="Times New Roman" panose="02020603050405020304" pitchFamily="18" charset="0"/>
                    </a:rPr>
                    <a:t>3</a:t>
                  </a:r>
                  <a:endParaRPr lang="nl-BE" sz="1100">
                    <a:effectLst/>
                    <a:ea typeface="Calibri" panose="020F0502020204030204" pitchFamily="34" charset="0"/>
                    <a:cs typeface="Times New Roman" panose="02020603050405020304" pitchFamily="18" charset="0"/>
                  </a:endParaRPr>
                </a:p>
              </p:txBody>
            </p:sp>
            <p:sp>
              <p:nvSpPr>
                <p:cNvPr id="23" name="Vrije vorm 22"/>
                <p:cNvSpPr/>
                <p:nvPr/>
              </p:nvSpPr>
              <p:spPr>
                <a:xfrm rot="18415439">
                  <a:off x="122606" y="992124"/>
                  <a:ext cx="272993" cy="518206"/>
                </a:xfrm>
                <a:custGeom>
                  <a:avLst/>
                  <a:gdLst>
                    <a:gd name="connsiteX0" fmla="*/ 388620 w 758952"/>
                    <a:gd name="connsiteY0" fmla="*/ 1499616 h 1499616"/>
                    <a:gd name="connsiteX1" fmla="*/ 406908 w 758952"/>
                    <a:gd name="connsiteY1" fmla="*/ 1216152 h 1499616"/>
                    <a:gd name="connsiteX2" fmla="*/ 141732 w 758952"/>
                    <a:gd name="connsiteY2" fmla="*/ 1115568 h 1499616"/>
                    <a:gd name="connsiteX3" fmla="*/ 411480 w 758952"/>
                    <a:gd name="connsiteY3" fmla="*/ 1202436 h 1499616"/>
                    <a:gd name="connsiteX4" fmla="*/ 402336 w 758952"/>
                    <a:gd name="connsiteY4" fmla="*/ 969264 h 1499616"/>
                    <a:gd name="connsiteX5" fmla="*/ 196596 w 758952"/>
                    <a:gd name="connsiteY5" fmla="*/ 717804 h 1499616"/>
                    <a:gd name="connsiteX6" fmla="*/ 0 w 758952"/>
                    <a:gd name="connsiteY6" fmla="*/ 722376 h 1499616"/>
                    <a:gd name="connsiteX7" fmla="*/ 205740 w 758952"/>
                    <a:gd name="connsiteY7" fmla="*/ 708660 h 1499616"/>
                    <a:gd name="connsiteX8" fmla="*/ 32004 w 758952"/>
                    <a:gd name="connsiteY8" fmla="*/ 507492 h 1499616"/>
                    <a:gd name="connsiteX9" fmla="*/ 338328 w 758952"/>
                    <a:gd name="connsiteY9" fmla="*/ 864108 h 1499616"/>
                    <a:gd name="connsiteX10" fmla="*/ 356616 w 758952"/>
                    <a:gd name="connsiteY10" fmla="*/ 489204 h 1499616"/>
                    <a:gd name="connsiteX11" fmla="*/ 352044 w 758952"/>
                    <a:gd name="connsiteY11" fmla="*/ 886968 h 1499616"/>
                    <a:gd name="connsiteX12" fmla="*/ 397764 w 758952"/>
                    <a:gd name="connsiteY12" fmla="*/ 937260 h 1499616"/>
                    <a:gd name="connsiteX13" fmla="*/ 420624 w 758952"/>
                    <a:gd name="connsiteY13" fmla="*/ 681228 h 1499616"/>
                    <a:gd name="connsiteX14" fmla="*/ 150876 w 758952"/>
                    <a:gd name="connsiteY14" fmla="*/ 324612 h 1499616"/>
                    <a:gd name="connsiteX15" fmla="*/ 429768 w 758952"/>
                    <a:gd name="connsiteY15" fmla="*/ 667512 h 1499616"/>
                    <a:gd name="connsiteX16" fmla="*/ 402336 w 758952"/>
                    <a:gd name="connsiteY16" fmla="*/ 297180 h 1499616"/>
                    <a:gd name="connsiteX17" fmla="*/ 297180 w 758952"/>
                    <a:gd name="connsiteY17" fmla="*/ 0 h 1499616"/>
                    <a:gd name="connsiteX18" fmla="*/ 416052 w 758952"/>
                    <a:gd name="connsiteY18" fmla="*/ 288036 h 1499616"/>
                    <a:gd name="connsiteX19" fmla="*/ 507492 w 758952"/>
                    <a:gd name="connsiteY19" fmla="*/ 128016 h 1499616"/>
                    <a:gd name="connsiteX20" fmla="*/ 406908 w 758952"/>
                    <a:gd name="connsiteY20" fmla="*/ 324612 h 1499616"/>
                    <a:gd name="connsiteX21" fmla="*/ 443484 w 758952"/>
                    <a:gd name="connsiteY21" fmla="*/ 603504 h 1499616"/>
                    <a:gd name="connsiteX22" fmla="*/ 434340 w 758952"/>
                    <a:gd name="connsiteY22" fmla="*/ 763524 h 1499616"/>
                    <a:gd name="connsiteX23" fmla="*/ 594360 w 758952"/>
                    <a:gd name="connsiteY23" fmla="*/ 521208 h 1499616"/>
                    <a:gd name="connsiteX24" fmla="*/ 516636 w 758952"/>
                    <a:gd name="connsiteY24" fmla="*/ 288036 h 1499616"/>
                    <a:gd name="connsiteX25" fmla="*/ 594360 w 758952"/>
                    <a:gd name="connsiteY25" fmla="*/ 498348 h 1499616"/>
                    <a:gd name="connsiteX26" fmla="*/ 758952 w 758952"/>
                    <a:gd name="connsiteY26" fmla="*/ 237744 h 1499616"/>
                    <a:gd name="connsiteX27" fmla="*/ 594360 w 758952"/>
                    <a:gd name="connsiteY27" fmla="*/ 512064 h 1499616"/>
                    <a:gd name="connsiteX28" fmla="*/ 731520 w 758952"/>
                    <a:gd name="connsiteY28" fmla="*/ 516636 h 1499616"/>
                    <a:gd name="connsiteX29" fmla="*/ 608076 w 758952"/>
                    <a:gd name="connsiteY29" fmla="*/ 516636 h 1499616"/>
                    <a:gd name="connsiteX30" fmla="*/ 429768 w 758952"/>
                    <a:gd name="connsiteY30" fmla="*/ 804672 h 1499616"/>
                    <a:gd name="connsiteX31" fmla="*/ 420624 w 758952"/>
                    <a:gd name="connsiteY31" fmla="*/ 1019556 h 1499616"/>
                    <a:gd name="connsiteX32" fmla="*/ 434340 w 758952"/>
                    <a:gd name="connsiteY32" fmla="*/ 1152144 h 1499616"/>
                    <a:gd name="connsiteX33" fmla="*/ 617220 w 758952"/>
                    <a:gd name="connsiteY33" fmla="*/ 909828 h 1499616"/>
                    <a:gd name="connsiteX34" fmla="*/ 434340 w 758952"/>
                    <a:gd name="connsiteY34" fmla="*/ 1165860 h 1499616"/>
                    <a:gd name="connsiteX35" fmla="*/ 388620 w 758952"/>
                    <a:gd name="connsiteY35" fmla="*/ 1499616 h 149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8952" h="1499616">
                      <a:moveTo>
                        <a:pt x="388620" y="1499616"/>
                      </a:moveTo>
                      <a:lnTo>
                        <a:pt x="406908" y="1216152"/>
                      </a:lnTo>
                      <a:lnTo>
                        <a:pt x="141732" y="1115568"/>
                      </a:lnTo>
                      <a:lnTo>
                        <a:pt x="411480" y="1202436"/>
                      </a:lnTo>
                      <a:lnTo>
                        <a:pt x="402336" y="969264"/>
                      </a:lnTo>
                      <a:lnTo>
                        <a:pt x="196596" y="717804"/>
                      </a:lnTo>
                      <a:lnTo>
                        <a:pt x="0" y="722376"/>
                      </a:lnTo>
                      <a:lnTo>
                        <a:pt x="205740" y="708660"/>
                      </a:lnTo>
                      <a:lnTo>
                        <a:pt x="32004" y="507492"/>
                      </a:lnTo>
                      <a:lnTo>
                        <a:pt x="338328" y="864108"/>
                      </a:lnTo>
                      <a:lnTo>
                        <a:pt x="356616" y="489204"/>
                      </a:lnTo>
                      <a:lnTo>
                        <a:pt x="352044" y="886968"/>
                      </a:lnTo>
                      <a:lnTo>
                        <a:pt x="397764" y="937260"/>
                      </a:lnTo>
                      <a:lnTo>
                        <a:pt x="420624" y="681228"/>
                      </a:lnTo>
                      <a:lnTo>
                        <a:pt x="150876" y="324612"/>
                      </a:lnTo>
                      <a:lnTo>
                        <a:pt x="429768" y="667512"/>
                      </a:lnTo>
                      <a:lnTo>
                        <a:pt x="402336" y="297180"/>
                      </a:lnTo>
                      <a:lnTo>
                        <a:pt x="297180" y="0"/>
                      </a:lnTo>
                      <a:lnTo>
                        <a:pt x="416052" y="288036"/>
                      </a:lnTo>
                      <a:lnTo>
                        <a:pt x="507492" y="128016"/>
                      </a:lnTo>
                      <a:lnTo>
                        <a:pt x="406908" y="324612"/>
                      </a:lnTo>
                      <a:lnTo>
                        <a:pt x="443484" y="603504"/>
                      </a:lnTo>
                      <a:lnTo>
                        <a:pt x="434340" y="763524"/>
                      </a:lnTo>
                      <a:lnTo>
                        <a:pt x="594360" y="521208"/>
                      </a:lnTo>
                      <a:lnTo>
                        <a:pt x="516636" y="288036"/>
                      </a:lnTo>
                      <a:lnTo>
                        <a:pt x="594360" y="498348"/>
                      </a:lnTo>
                      <a:lnTo>
                        <a:pt x="758952" y="237744"/>
                      </a:lnTo>
                      <a:lnTo>
                        <a:pt x="594360" y="512064"/>
                      </a:lnTo>
                      <a:lnTo>
                        <a:pt x="731520" y="516636"/>
                      </a:lnTo>
                      <a:lnTo>
                        <a:pt x="608076" y="516636"/>
                      </a:lnTo>
                      <a:lnTo>
                        <a:pt x="429768" y="804672"/>
                      </a:lnTo>
                      <a:lnTo>
                        <a:pt x="420624" y="1019556"/>
                      </a:lnTo>
                      <a:lnTo>
                        <a:pt x="434340" y="1152144"/>
                      </a:lnTo>
                      <a:lnTo>
                        <a:pt x="617220" y="909828"/>
                      </a:lnTo>
                      <a:lnTo>
                        <a:pt x="434340" y="1165860"/>
                      </a:lnTo>
                      <a:lnTo>
                        <a:pt x="388620" y="1499616"/>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sp>
              <p:nvSpPr>
                <p:cNvPr id="24" name="Vrije vorm 23"/>
                <p:cNvSpPr/>
                <p:nvPr/>
              </p:nvSpPr>
              <p:spPr>
                <a:xfrm rot="9338721">
                  <a:off x="671246" y="1719072"/>
                  <a:ext cx="302031" cy="630860"/>
                </a:xfrm>
                <a:custGeom>
                  <a:avLst/>
                  <a:gdLst>
                    <a:gd name="connsiteX0" fmla="*/ 388620 w 758952"/>
                    <a:gd name="connsiteY0" fmla="*/ 1499616 h 1499616"/>
                    <a:gd name="connsiteX1" fmla="*/ 406908 w 758952"/>
                    <a:gd name="connsiteY1" fmla="*/ 1216152 h 1499616"/>
                    <a:gd name="connsiteX2" fmla="*/ 141732 w 758952"/>
                    <a:gd name="connsiteY2" fmla="*/ 1115568 h 1499616"/>
                    <a:gd name="connsiteX3" fmla="*/ 411480 w 758952"/>
                    <a:gd name="connsiteY3" fmla="*/ 1202436 h 1499616"/>
                    <a:gd name="connsiteX4" fmla="*/ 402336 w 758952"/>
                    <a:gd name="connsiteY4" fmla="*/ 969264 h 1499616"/>
                    <a:gd name="connsiteX5" fmla="*/ 196596 w 758952"/>
                    <a:gd name="connsiteY5" fmla="*/ 717804 h 1499616"/>
                    <a:gd name="connsiteX6" fmla="*/ 0 w 758952"/>
                    <a:gd name="connsiteY6" fmla="*/ 722376 h 1499616"/>
                    <a:gd name="connsiteX7" fmla="*/ 205740 w 758952"/>
                    <a:gd name="connsiteY7" fmla="*/ 708660 h 1499616"/>
                    <a:gd name="connsiteX8" fmla="*/ 32004 w 758952"/>
                    <a:gd name="connsiteY8" fmla="*/ 507492 h 1499616"/>
                    <a:gd name="connsiteX9" fmla="*/ 338328 w 758952"/>
                    <a:gd name="connsiteY9" fmla="*/ 864108 h 1499616"/>
                    <a:gd name="connsiteX10" fmla="*/ 356616 w 758952"/>
                    <a:gd name="connsiteY10" fmla="*/ 489204 h 1499616"/>
                    <a:gd name="connsiteX11" fmla="*/ 352044 w 758952"/>
                    <a:gd name="connsiteY11" fmla="*/ 886968 h 1499616"/>
                    <a:gd name="connsiteX12" fmla="*/ 397764 w 758952"/>
                    <a:gd name="connsiteY12" fmla="*/ 937260 h 1499616"/>
                    <a:gd name="connsiteX13" fmla="*/ 420624 w 758952"/>
                    <a:gd name="connsiteY13" fmla="*/ 681228 h 1499616"/>
                    <a:gd name="connsiteX14" fmla="*/ 150876 w 758952"/>
                    <a:gd name="connsiteY14" fmla="*/ 324612 h 1499616"/>
                    <a:gd name="connsiteX15" fmla="*/ 429768 w 758952"/>
                    <a:gd name="connsiteY15" fmla="*/ 667512 h 1499616"/>
                    <a:gd name="connsiteX16" fmla="*/ 402336 w 758952"/>
                    <a:gd name="connsiteY16" fmla="*/ 297180 h 1499616"/>
                    <a:gd name="connsiteX17" fmla="*/ 297180 w 758952"/>
                    <a:gd name="connsiteY17" fmla="*/ 0 h 1499616"/>
                    <a:gd name="connsiteX18" fmla="*/ 416052 w 758952"/>
                    <a:gd name="connsiteY18" fmla="*/ 288036 h 1499616"/>
                    <a:gd name="connsiteX19" fmla="*/ 507492 w 758952"/>
                    <a:gd name="connsiteY19" fmla="*/ 128016 h 1499616"/>
                    <a:gd name="connsiteX20" fmla="*/ 406908 w 758952"/>
                    <a:gd name="connsiteY20" fmla="*/ 324612 h 1499616"/>
                    <a:gd name="connsiteX21" fmla="*/ 443484 w 758952"/>
                    <a:gd name="connsiteY21" fmla="*/ 603504 h 1499616"/>
                    <a:gd name="connsiteX22" fmla="*/ 434340 w 758952"/>
                    <a:gd name="connsiteY22" fmla="*/ 763524 h 1499616"/>
                    <a:gd name="connsiteX23" fmla="*/ 594360 w 758952"/>
                    <a:gd name="connsiteY23" fmla="*/ 521208 h 1499616"/>
                    <a:gd name="connsiteX24" fmla="*/ 516636 w 758952"/>
                    <a:gd name="connsiteY24" fmla="*/ 288036 h 1499616"/>
                    <a:gd name="connsiteX25" fmla="*/ 594360 w 758952"/>
                    <a:gd name="connsiteY25" fmla="*/ 498348 h 1499616"/>
                    <a:gd name="connsiteX26" fmla="*/ 758952 w 758952"/>
                    <a:gd name="connsiteY26" fmla="*/ 237744 h 1499616"/>
                    <a:gd name="connsiteX27" fmla="*/ 594360 w 758952"/>
                    <a:gd name="connsiteY27" fmla="*/ 512064 h 1499616"/>
                    <a:gd name="connsiteX28" fmla="*/ 731520 w 758952"/>
                    <a:gd name="connsiteY28" fmla="*/ 516636 h 1499616"/>
                    <a:gd name="connsiteX29" fmla="*/ 608076 w 758952"/>
                    <a:gd name="connsiteY29" fmla="*/ 516636 h 1499616"/>
                    <a:gd name="connsiteX30" fmla="*/ 429768 w 758952"/>
                    <a:gd name="connsiteY30" fmla="*/ 804672 h 1499616"/>
                    <a:gd name="connsiteX31" fmla="*/ 420624 w 758952"/>
                    <a:gd name="connsiteY31" fmla="*/ 1019556 h 1499616"/>
                    <a:gd name="connsiteX32" fmla="*/ 434340 w 758952"/>
                    <a:gd name="connsiteY32" fmla="*/ 1152144 h 1499616"/>
                    <a:gd name="connsiteX33" fmla="*/ 617220 w 758952"/>
                    <a:gd name="connsiteY33" fmla="*/ 909828 h 1499616"/>
                    <a:gd name="connsiteX34" fmla="*/ 434340 w 758952"/>
                    <a:gd name="connsiteY34" fmla="*/ 1165860 h 1499616"/>
                    <a:gd name="connsiteX35" fmla="*/ 388620 w 758952"/>
                    <a:gd name="connsiteY35" fmla="*/ 1499616 h 149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8952" h="1499616">
                      <a:moveTo>
                        <a:pt x="388620" y="1499616"/>
                      </a:moveTo>
                      <a:lnTo>
                        <a:pt x="406908" y="1216152"/>
                      </a:lnTo>
                      <a:lnTo>
                        <a:pt x="141732" y="1115568"/>
                      </a:lnTo>
                      <a:lnTo>
                        <a:pt x="411480" y="1202436"/>
                      </a:lnTo>
                      <a:lnTo>
                        <a:pt x="402336" y="969264"/>
                      </a:lnTo>
                      <a:lnTo>
                        <a:pt x="196596" y="717804"/>
                      </a:lnTo>
                      <a:lnTo>
                        <a:pt x="0" y="722376"/>
                      </a:lnTo>
                      <a:lnTo>
                        <a:pt x="205740" y="708660"/>
                      </a:lnTo>
                      <a:lnTo>
                        <a:pt x="32004" y="507492"/>
                      </a:lnTo>
                      <a:lnTo>
                        <a:pt x="338328" y="864108"/>
                      </a:lnTo>
                      <a:lnTo>
                        <a:pt x="356616" y="489204"/>
                      </a:lnTo>
                      <a:lnTo>
                        <a:pt x="352044" y="886968"/>
                      </a:lnTo>
                      <a:lnTo>
                        <a:pt x="397764" y="937260"/>
                      </a:lnTo>
                      <a:lnTo>
                        <a:pt x="420624" y="681228"/>
                      </a:lnTo>
                      <a:lnTo>
                        <a:pt x="150876" y="324612"/>
                      </a:lnTo>
                      <a:lnTo>
                        <a:pt x="429768" y="667512"/>
                      </a:lnTo>
                      <a:lnTo>
                        <a:pt x="402336" y="297180"/>
                      </a:lnTo>
                      <a:lnTo>
                        <a:pt x="297180" y="0"/>
                      </a:lnTo>
                      <a:lnTo>
                        <a:pt x="416052" y="288036"/>
                      </a:lnTo>
                      <a:lnTo>
                        <a:pt x="507492" y="128016"/>
                      </a:lnTo>
                      <a:lnTo>
                        <a:pt x="406908" y="324612"/>
                      </a:lnTo>
                      <a:lnTo>
                        <a:pt x="443484" y="603504"/>
                      </a:lnTo>
                      <a:lnTo>
                        <a:pt x="434340" y="763524"/>
                      </a:lnTo>
                      <a:lnTo>
                        <a:pt x="594360" y="521208"/>
                      </a:lnTo>
                      <a:lnTo>
                        <a:pt x="516636" y="288036"/>
                      </a:lnTo>
                      <a:lnTo>
                        <a:pt x="594360" y="498348"/>
                      </a:lnTo>
                      <a:lnTo>
                        <a:pt x="758952" y="237744"/>
                      </a:lnTo>
                      <a:lnTo>
                        <a:pt x="594360" y="512064"/>
                      </a:lnTo>
                      <a:lnTo>
                        <a:pt x="731520" y="516636"/>
                      </a:lnTo>
                      <a:lnTo>
                        <a:pt x="608076" y="516636"/>
                      </a:lnTo>
                      <a:lnTo>
                        <a:pt x="429768" y="804672"/>
                      </a:lnTo>
                      <a:lnTo>
                        <a:pt x="420624" y="1019556"/>
                      </a:lnTo>
                      <a:lnTo>
                        <a:pt x="434340" y="1152144"/>
                      </a:lnTo>
                      <a:lnTo>
                        <a:pt x="617220" y="909828"/>
                      </a:lnTo>
                      <a:lnTo>
                        <a:pt x="434340" y="1165860"/>
                      </a:lnTo>
                      <a:lnTo>
                        <a:pt x="388620" y="1499616"/>
                      </a:lnTo>
                      <a:close/>
                    </a:path>
                  </a:pathLst>
                </a:cu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sp>
              <p:nvSpPr>
                <p:cNvPr id="25" name="Vrije vorm 24"/>
                <p:cNvSpPr/>
                <p:nvPr/>
              </p:nvSpPr>
              <p:spPr>
                <a:xfrm rot="6557295">
                  <a:off x="1048436" y="2055114"/>
                  <a:ext cx="262201" cy="538688"/>
                </a:xfrm>
                <a:custGeom>
                  <a:avLst/>
                  <a:gdLst>
                    <a:gd name="connsiteX0" fmla="*/ 388620 w 758952"/>
                    <a:gd name="connsiteY0" fmla="*/ 1499616 h 1499616"/>
                    <a:gd name="connsiteX1" fmla="*/ 406908 w 758952"/>
                    <a:gd name="connsiteY1" fmla="*/ 1216152 h 1499616"/>
                    <a:gd name="connsiteX2" fmla="*/ 141732 w 758952"/>
                    <a:gd name="connsiteY2" fmla="*/ 1115568 h 1499616"/>
                    <a:gd name="connsiteX3" fmla="*/ 411480 w 758952"/>
                    <a:gd name="connsiteY3" fmla="*/ 1202436 h 1499616"/>
                    <a:gd name="connsiteX4" fmla="*/ 402336 w 758952"/>
                    <a:gd name="connsiteY4" fmla="*/ 969264 h 1499616"/>
                    <a:gd name="connsiteX5" fmla="*/ 196596 w 758952"/>
                    <a:gd name="connsiteY5" fmla="*/ 717804 h 1499616"/>
                    <a:gd name="connsiteX6" fmla="*/ 0 w 758952"/>
                    <a:gd name="connsiteY6" fmla="*/ 722376 h 1499616"/>
                    <a:gd name="connsiteX7" fmla="*/ 205740 w 758952"/>
                    <a:gd name="connsiteY7" fmla="*/ 708660 h 1499616"/>
                    <a:gd name="connsiteX8" fmla="*/ 32004 w 758952"/>
                    <a:gd name="connsiteY8" fmla="*/ 507492 h 1499616"/>
                    <a:gd name="connsiteX9" fmla="*/ 338328 w 758952"/>
                    <a:gd name="connsiteY9" fmla="*/ 864108 h 1499616"/>
                    <a:gd name="connsiteX10" fmla="*/ 356616 w 758952"/>
                    <a:gd name="connsiteY10" fmla="*/ 489204 h 1499616"/>
                    <a:gd name="connsiteX11" fmla="*/ 352044 w 758952"/>
                    <a:gd name="connsiteY11" fmla="*/ 886968 h 1499616"/>
                    <a:gd name="connsiteX12" fmla="*/ 397764 w 758952"/>
                    <a:gd name="connsiteY12" fmla="*/ 937260 h 1499616"/>
                    <a:gd name="connsiteX13" fmla="*/ 420624 w 758952"/>
                    <a:gd name="connsiteY13" fmla="*/ 681228 h 1499616"/>
                    <a:gd name="connsiteX14" fmla="*/ 150876 w 758952"/>
                    <a:gd name="connsiteY14" fmla="*/ 324612 h 1499616"/>
                    <a:gd name="connsiteX15" fmla="*/ 429768 w 758952"/>
                    <a:gd name="connsiteY15" fmla="*/ 667512 h 1499616"/>
                    <a:gd name="connsiteX16" fmla="*/ 402336 w 758952"/>
                    <a:gd name="connsiteY16" fmla="*/ 297180 h 1499616"/>
                    <a:gd name="connsiteX17" fmla="*/ 297180 w 758952"/>
                    <a:gd name="connsiteY17" fmla="*/ 0 h 1499616"/>
                    <a:gd name="connsiteX18" fmla="*/ 416052 w 758952"/>
                    <a:gd name="connsiteY18" fmla="*/ 288036 h 1499616"/>
                    <a:gd name="connsiteX19" fmla="*/ 507492 w 758952"/>
                    <a:gd name="connsiteY19" fmla="*/ 128016 h 1499616"/>
                    <a:gd name="connsiteX20" fmla="*/ 406908 w 758952"/>
                    <a:gd name="connsiteY20" fmla="*/ 324612 h 1499616"/>
                    <a:gd name="connsiteX21" fmla="*/ 443484 w 758952"/>
                    <a:gd name="connsiteY21" fmla="*/ 603504 h 1499616"/>
                    <a:gd name="connsiteX22" fmla="*/ 434340 w 758952"/>
                    <a:gd name="connsiteY22" fmla="*/ 763524 h 1499616"/>
                    <a:gd name="connsiteX23" fmla="*/ 594360 w 758952"/>
                    <a:gd name="connsiteY23" fmla="*/ 521208 h 1499616"/>
                    <a:gd name="connsiteX24" fmla="*/ 516636 w 758952"/>
                    <a:gd name="connsiteY24" fmla="*/ 288036 h 1499616"/>
                    <a:gd name="connsiteX25" fmla="*/ 594360 w 758952"/>
                    <a:gd name="connsiteY25" fmla="*/ 498348 h 1499616"/>
                    <a:gd name="connsiteX26" fmla="*/ 758952 w 758952"/>
                    <a:gd name="connsiteY26" fmla="*/ 237744 h 1499616"/>
                    <a:gd name="connsiteX27" fmla="*/ 594360 w 758952"/>
                    <a:gd name="connsiteY27" fmla="*/ 512064 h 1499616"/>
                    <a:gd name="connsiteX28" fmla="*/ 731520 w 758952"/>
                    <a:gd name="connsiteY28" fmla="*/ 516636 h 1499616"/>
                    <a:gd name="connsiteX29" fmla="*/ 608076 w 758952"/>
                    <a:gd name="connsiteY29" fmla="*/ 516636 h 1499616"/>
                    <a:gd name="connsiteX30" fmla="*/ 429768 w 758952"/>
                    <a:gd name="connsiteY30" fmla="*/ 804672 h 1499616"/>
                    <a:gd name="connsiteX31" fmla="*/ 420624 w 758952"/>
                    <a:gd name="connsiteY31" fmla="*/ 1019556 h 1499616"/>
                    <a:gd name="connsiteX32" fmla="*/ 434340 w 758952"/>
                    <a:gd name="connsiteY32" fmla="*/ 1152144 h 1499616"/>
                    <a:gd name="connsiteX33" fmla="*/ 617220 w 758952"/>
                    <a:gd name="connsiteY33" fmla="*/ 909828 h 1499616"/>
                    <a:gd name="connsiteX34" fmla="*/ 434340 w 758952"/>
                    <a:gd name="connsiteY34" fmla="*/ 1165860 h 1499616"/>
                    <a:gd name="connsiteX35" fmla="*/ 388620 w 758952"/>
                    <a:gd name="connsiteY35" fmla="*/ 1499616 h 149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8952" h="1499616">
                      <a:moveTo>
                        <a:pt x="388620" y="1499616"/>
                      </a:moveTo>
                      <a:lnTo>
                        <a:pt x="406908" y="1216152"/>
                      </a:lnTo>
                      <a:lnTo>
                        <a:pt x="141732" y="1115568"/>
                      </a:lnTo>
                      <a:lnTo>
                        <a:pt x="411480" y="1202436"/>
                      </a:lnTo>
                      <a:lnTo>
                        <a:pt x="402336" y="969264"/>
                      </a:lnTo>
                      <a:lnTo>
                        <a:pt x="196596" y="717804"/>
                      </a:lnTo>
                      <a:lnTo>
                        <a:pt x="0" y="722376"/>
                      </a:lnTo>
                      <a:lnTo>
                        <a:pt x="205740" y="708660"/>
                      </a:lnTo>
                      <a:lnTo>
                        <a:pt x="32004" y="507492"/>
                      </a:lnTo>
                      <a:lnTo>
                        <a:pt x="338328" y="864108"/>
                      </a:lnTo>
                      <a:lnTo>
                        <a:pt x="356616" y="489204"/>
                      </a:lnTo>
                      <a:lnTo>
                        <a:pt x="352044" y="886968"/>
                      </a:lnTo>
                      <a:lnTo>
                        <a:pt x="397764" y="937260"/>
                      </a:lnTo>
                      <a:lnTo>
                        <a:pt x="420624" y="681228"/>
                      </a:lnTo>
                      <a:lnTo>
                        <a:pt x="150876" y="324612"/>
                      </a:lnTo>
                      <a:lnTo>
                        <a:pt x="429768" y="667512"/>
                      </a:lnTo>
                      <a:lnTo>
                        <a:pt x="402336" y="297180"/>
                      </a:lnTo>
                      <a:lnTo>
                        <a:pt x="297180" y="0"/>
                      </a:lnTo>
                      <a:lnTo>
                        <a:pt x="416052" y="288036"/>
                      </a:lnTo>
                      <a:lnTo>
                        <a:pt x="507492" y="128016"/>
                      </a:lnTo>
                      <a:lnTo>
                        <a:pt x="406908" y="324612"/>
                      </a:lnTo>
                      <a:lnTo>
                        <a:pt x="443484" y="603504"/>
                      </a:lnTo>
                      <a:lnTo>
                        <a:pt x="434340" y="763524"/>
                      </a:lnTo>
                      <a:lnTo>
                        <a:pt x="594360" y="521208"/>
                      </a:lnTo>
                      <a:lnTo>
                        <a:pt x="516636" y="288036"/>
                      </a:lnTo>
                      <a:lnTo>
                        <a:pt x="594360" y="498348"/>
                      </a:lnTo>
                      <a:lnTo>
                        <a:pt x="758952" y="237744"/>
                      </a:lnTo>
                      <a:lnTo>
                        <a:pt x="594360" y="512064"/>
                      </a:lnTo>
                      <a:lnTo>
                        <a:pt x="731520" y="516636"/>
                      </a:lnTo>
                      <a:lnTo>
                        <a:pt x="608076" y="516636"/>
                      </a:lnTo>
                      <a:lnTo>
                        <a:pt x="429768" y="804672"/>
                      </a:lnTo>
                      <a:lnTo>
                        <a:pt x="420624" y="1019556"/>
                      </a:lnTo>
                      <a:lnTo>
                        <a:pt x="434340" y="1152144"/>
                      </a:lnTo>
                      <a:lnTo>
                        <a:pt x="617220" y="909828"/>
                      </a:lnTo>
                      <a:lnTo>
                        <a:pt x="434340" y="1165860"/>
                      </a:lnTo>
                      <a:lnTo>
                        <a:pt x="388620" y="1499616"/>
                      </a:lnTo>
                      <a:close/>
                    </a:path>
                  </a:pathLst>
                </a:cu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sp>
              <p:nvSpPr>
                <p:cNvPr id="26" name="Vrije vorm 25"/>
                <p:cNvSpPr/>
                <p:nvPr/>
              </p:nvSpPr>
              <p:spPr>
                <a:xfrm rot="8553232">
                  <a:off x="406070" y="1330452"/>
                  <a:ext cx="253495" cy="527935"/>
                </a:xfrm>
                <a:custGeom>
                  <a:avLst/>
                  <a:gdLst>
                    <a:gd name="connsiteX0" fmla="*/ 388620 w 758952"/>
                    <a:gd name="connsiteY0" fmla="*/ 1499616 h 1499616"/>
                    <a:gd name="connsiteX1" fmla="*/ 406908 w 758952"/>
                    <a:gd name="connsiteY1" fmla="*/ 1216152 h 1499616"/>
                    <a:gd name="connsiteX2" fmla="*/ 141732 w 758952"/>
                    <a:gd name="connsiteY2" fmla="*/ 1115568 h 1499616"/>
                    <a:gd name="connsiteX3" fmla="*/ 411480 w 758952"/>
                    <a:gd name="connsiteY3" fmla="*/ 1202436 h 1499616"/>
                    <a:gd name="connsiteX4" fmla="*/ 402336 w 758952"/>
                    <a:gd name="connsiteY4" fmla="*/ 969264 h 1499616"/>
                    <a:gd name="connsiteX5" fmla="*/ 196596 w 758952"/>
                    <a:gd name="connsiteY5" fmla="*/ 717804 h 1499616"/>
                    <a:gd name="connsiteX6" fmla="*/ 0 w 758952"/>
                    <a:gd name="connsiteY6" fmla="*/ 722376 h 1499616"/>
                    <a:gd name="connsiteX7" fmla="*/ 205740 w 758952"/>
                    <a:gd name="connsiteY7" fmla="*/ 708660 h 1499616"/>
                    <a:gd name="connsiteX8" fmla="*/ 32004 w 758952"/>
                    <a:gd name="connsiteY8" fmla="*/ 507492 h 1499616"/>
                    <a:gd name="connsiteX9" fmla="*/ 338328 w 758952"/>
                    <a:gd name="connsiteY9" fmla="*/ 864108 h 1499616"/>
                    <a:gd name="connsiteX10" fmla="*/ 356616 w 758952"/>
                    <a:gd name="connsiteY10" fmla="*/ 489204 h 1499616"/>
                    <a:gd name="connsiteX11" fmla="*/ 352044 w 758952"/>
                    <a:gd name="connsiteY11" fmla="*/ 886968 h 1499616"/>
                    <a:gd name="connsiteX12" fmla="*/ 397764 w 758952"/>
                    <a:gd name="connsiteY12" fmla="*/ 937260 h 1499616"/>
                    <a:gd name="connsiteX13" fmla="*/ 420624 w 758952"/>
                    <a:gd name="connsiteY13" fmla="*/ 681228 h 1499616"/>
                    <a:gd name="connsiteX14" fmla="*/ 150876 w 758952"/>
                    <a:gd name="connsiteY14" fmla="*/ 324612 h 1499616"/>
                    <a:gd name="connsiteX15" fmla="*/ 429768 w 758952"/>
                    <a:gd name="connsiteY15" fmla="*/ 667512 h 1499616"/>
                    <a:gd name="connsiteX16" fmla="*/ 402336 w 758952"/>
                    <a:gd name="connsiteY16" fmla="*/ 297180 h 1499616"/>
                    <a:gd name="connsiteX17" fmla="*/ 297180 w 758952"/>
                    <a:gd name="connsiteY17" fmla="*/ 0 h 1499616"/>
                    <a:gd name="connsiteX18" fmla="*/ 416052 w 758952"/>
                    <a:gd name="connsiteY18" fmla="*/ 288036 h 1499616"/>
                    <a:gd name="connsiteX19" fmla="*/ 507492 w 758952"/>
                    <a:gd name="connsiteY19" fmla="*/ 128016 h 1499616"/>
                    <a:gd name="connsiteX20" fmla="*/ 406908 w 758952"/>
                    <a:gd name="connsiteY20" fmla="*/ 324612 h 1499616"/>
                    <a:gd name="connsiteX21" fmla="*/ 443484 w 758952"/>
                    <a:gd name="connsiteY21" fmla="*/ 603504 h 1499616"/>
                    <a:gd name="connsiteX22" fmla="*/ 434340 w 758952"/>
                    <a:gd name="connsiteY22" fmla="*/ 763524 h 1499616"/>
                    <a:gd name="connsiteX23" fmla="*/ 594360 w 758952"/>
                    <a:gd name="connsiteY23" fmla="*/ 521208 h 1499616"/>
                    <a:gd name="connsiteX24" fmla="*/ 516636 w 758952"/>
                    <a:gd name="connsiteY24" fmla="*/ 288036 h 1499616"/>
                    <a:gd name="connsiteX25" fmla="*/ 594360 w 758952"/>
                    <a:gd name="connsiteY25" fmla="*/ 498348 h 1499616"/>
                    <a:gd name="connsiteX26" fmla="*/ 758952 w 758952"/>
                    <a:gd name="connsiteY26" fmla="*/ 237744 h 1499616"/>
                    <a:gd name="connsiteX27" fmla="*/ 594360 w 758952"/>
                    <a:gd name="connsiteY27" fmla="*/ 512064 h 1499616"/>
                    <a:gd name="connsiteX28" fmla="*/ 731520 w 758952"/>
                    <a:gd name="connsiteY28" fmla="*/ 516636 h 1499616"/>
                    <a:gd name="connsiteX29" fmla="*/ 608076 w 758952"/>
                    <a:gd name="connsiteY29" fmla="*/ 516636 h 1499616"/>
                    <a:gd name="connsiteX30" fmla="*/ 429768 w 758952"/>
                    <a:gd name="connsiteY30" fmla="*/ 804672 h 1499616"/>
                    <a:gd name="connsiteX31" fmla="*/ 420624 w 758952"/>
                    <a:gd name="connsiteY31" fmla="*/ 1019556 h 1499616"/>
                    <a:gd name="connsiteX32" fmla="*/ 434340 w 758952"/>
                    <a:gd name="connsiteY32" fmla="*/ 1152144 h 1499616"/>
                    <a:gd name="connsiteX33" fmla="*/ 617220 w 758952"/>
                    <a:gd name="connsiteY33" fmla="*/ 909828 h 1499616"/>
                    <a:gd name="connsiteX34" fmla="*/ 434340 w 758952"/>
                    <a:gd name="connsiteY34" fmla="*/ 1165860 h 1499616"/>
                    <a:gd name="connsiteX35" fmla="*/ 388620 w 758952"/>
                    <a:gd name="connsiteY35" fmla="*/ 1499616 h 149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8952" h="1499616">
                      <a:moveTo>
                        <a:pt x="388620" y="1499616"/>
                      </a:moveTo>
                      <a:lnTo>
                        <a:pt x="406908" y="1216152"/>
                      </a:lnTo>
                      <a:lnTo>
                        <a:pt x="141732" y="1115568"/>
                      </a:lnTo>
                      <a:lnTo>
                        <a:pt x="411480" y="1202436"/>
                      </a:lnTo>
                      <a:lnTo>
                        <a:pt x="402336" y="969264"/>
                      </a:lnTo>
                      <a:lnTo>
                        <a:pt x="196596" y="717804"/>
                      </a:lnTo>
                      <a:lnTo>
                        <a:pt x="0" y="722376"/>
                      </a:lnTo>
                      <a:lnTo>
                        <a:pt x="205740" y="708660"/>
                      </a:lnTo>
                      <a:lnTo>
                        <a:pt x="32004" y="507492"/>
                      </a:lnTo>
                      <a:lnTo>
                        <a:pt x="338328" y="864108"/>
                      </a:lnTo>
                      <a:lnTo>
                        <a:pt x="356616" y="489204"/>
                      </a:lnTo>
                      <a:lnTo>
                        <a:pt x="352044" y="886968"/>
                      </a:lnTo>
                      <a:lnTo>
                        <a:pt x="397764" y="937260"/>
                      </a:lnTo>
                      <a:lnTo>
                        <a:pt x="420624" y="681228"/>
                      </a:lnTo>
                      <a:lnTo>
                        <a:pt x="150876" y="324612"/>
                      </a:lnTo>
                      <a:lnTo>
                        <a:pt x="429768" y="667512"/>
                      </a:lnTo>
                      <a:lnTo>
                        <a:pt x="402336" y="297180"/>
                      </a:lnTo>
                      <a:lnTo>
                        <a:pt x="297180" y="0"/>
                      </a:lnTo>
                      <a:lnTo>
                        <a:pt x="416052" y="288036"/>
                      </a:lnTo>
                      <a:lnTo>
                        <a:pt x="507492" y="128016"/>
                      </a:lnTo>
                      <a:lnTo>
                        <a:pt x="406908" y="324612"/>
                      </a:lnTo>
                      <a:lnTo>
                        <a:pt x="443484" y="603504"/>
                      </a:lnTo>
                      <a:lnTo>
                        <a:pt x="434340" y="763524"/>
                      </a:lnTo>
                      <a:lnTo>
                        <a:pt x="594360" y="521208"/>
                      </a:lnTo>
                      <a:lnTo>
                        <a:pt x="516636" y="288036"/>
                      </a:lnTo>
                      <a:lnTo>
                        <a:pt x="594360" y="498348"/>
                      </a:lnTo>
                      <a:lnTo>
                        <a:pt x="758952" y="237744"/>
                      </a:lnTo>
                      <a:lnTo>
                        <a:pt x="594360" y="512064"/>
                      </a:lnTo>
                      <a:lnTo>
                        <a:pt x="731520" y="516636"/>
                      </a:lnTo>
                      <a:lnTo>
                        <a:pt x="608076" y="516636"/>
                      </a:lnTo>
                      <a:lnTo>
                        <a:pt x="429768" y="804672"/>
                      </a:lnTo>
                      <a:lnTo>
                        <a:pt x="420624" y="1019556"/>
                      </a:lnTo>
                      <a:lnTo>
                        <a:pt x="434340" y="1152144"/>
                      </a:lnTo>
                      <a:lnTo>
                        <a:pt x="617220" y="909828"/>
                      </a:lnTo>
                      <a:lnTo>
                        <a:pt x="434340" y="1165860"/>
                      </a:lnTo>
                      <a:lnTo>
                        <a:pt x="388620" y="1499616"/>
                      </a:lnTo>
                      <a:close/>
                    </a:path>
                  </a:pathLst>
                </a:cu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sp>
              <p:nvSpPr>
                <p:cNvPr id="27" name="Tekstvak 18"/>
                <p:cNvSpPr txBox="1"/>
                <p:nvPr/>
              </p:nvSpPr>
              <p:spPr>
                <a:xfrm>
                  <a:off x="492938" y="1874520"/>
                  <a:ext cx="292608" cy="3522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BE" sz="1100" b="1">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4</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kstvak 19"/>
                <p:cNvSpPr txBox="1"/>
                <p:nvPr/>
              </p:nvSpPr>
              <p:spPr>
                <a:xfrm>
                  <a:off x="1722806" y="2715768"/>
                  <a:ext cx="292608" cy="3522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BE" sz="1100" b="1">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6</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9" name="Afbeelding 28"/>
                <p:cNvPicPr>
                  <a:picLocks noChangeAspect="1"/>
                </p:cNvPicPr>
                <p:nvPr/>
              </p:nvPicPr>
              <p:blipFill>
                <a:blip r:embed="rId8"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28446" y="1115568"/>
                  <a:ext cx="504190" cy="1325880"/>
                </a:xfrm>
                <a:prstGeom prst="rect">
                  <a:avLst/>
                </a:prstGeom>
                <a:noFill/>
              </p:spPr>
            </p:pic>
            <p:pic>
              <p:nvPicPr>
                <p:cNvPr id="30" name="Afbeelding 29"/>
                <p:cNvPicPr>
                  <a:picLocks noChangeAspect="1"/>
                </p:cNvPicPr>
                <p:nvPr/>
              </p:nvPicPr>
              <p:blipFill>
                <a:blip r:embed="rId9" cstate="email">
                  <a:lum bright="70000" contrast="-70000"/>
                  <a:extLst>
                    <a:ext uri="{28A0092B-C50C-407E-A947-70E740481C1C}">
                      <a14:useLocalDpi xmlns:a14="http://schemas.microsoft.com/office/drawing/2010/main"/>
                    </a:ext>
                  </a:extLst>
                </a:blip>
                <a:srcRect/>
                <a:stretch>
                  <a:fillRect/>
                </a:stretch>
              </p:blipFill>
              <p:spPr bwMode="auto">
                <a:xfrm>
                  <a:off x="195758" y="187452"/>
                  <a:ext cx="444500" cy="1170305"/>
                </a:xfrm>
                <a:prstGeom prst="rect">
                  <a:avLst/>
                </a:prstGeom>
                <a:noFill/>
              </p:spPr>
            </p:pic>
            <p:pic>
              <p:nvPicPr>
                <p:cNvPr id="31" name="Afbeelding 30"/>
                <p:cNvPicPr>
                  <a:picLocks noChangeAspect="1"/>
                </p:cNvPicPr>
                <p:nvPr/>
              </p:nvPicPr>
              <p:blipFill>
                <a:blip r:embed="rId10" cstate="email">
                  <a:lum bright="70000" contrast="-70000"/>
                  <a:extLst>
                    <a:ext uri="{28A0092B-C50C-407E-A947-70E740481C1C}">
                      <a14:useLocalDpi xmlns:a14="http://schemas.microsoft.com/office/drawing/2010/main"/>
                    </a:ext>
                  </a:extLst>
                </a:blip>
                <a:srcRect/>
                <a:stretch>
                  <a:fillRect/>
                </a:stretch>
              </p:blipFill>
              <p:spPr bwMode="auto">
                <a:xfrm>
                  <a:off x="662102" y="626364"/>
                  <a:ext cx="450215" cy="1183640"/>
                </a:xfrm>
                <a:prstGeom prst="rect">
                  <a:avLst/>
                </a:prstGeom>
                <a:noFill/>
              </p:spPr>
            </p:pic>
            <p:pic>
              <p:nvPicPr>
                <p:cNvPr id="32" name="Afbeelding 31" descr="Man Pulling Rope Clipart @ Silhouette.pics"/>
                <p:cNvPicPr>
                  <a:picLocks noChangeAspect="1"/>
                </p:cNvPicPr>
                <p:nvPr/>
              </p:nvPicPr>
              <p:blipFill rotWithShape="1">
                <a:blip r:embed="rId11" cstate="email">
                  <a:duotone>
                    <a:schemeClr val="accent2">
                      <a:shade val="45000"/>
                      <a:satMod val="135000"/>
                    </a:schemeClr>
                    <a:prstClr val="white"/>
                  </a:duotone>
                  <a:extLst>
                    <a:ext uri="{28A0092B-C50C-407E-A947-70E740481C1C}">
                      <a14:useLocalDpi xmlns:a14="http://schemas.microsoft.com/office/drawing/2010/main"/>
                    </a:ext>
                  </a:extLst>
                </a:blip>
                <a:srcRect l="51281" t="24250" r="18378" b="8803"/>
                <a:stretch/>
              </p:blipFill>
              <p:spPr bwMode="auto">
                <a:xfrm>
                  <a:off x="1183310" y="2226564"/>
                  <a:ext cx="323850" cy="408305"/>
                </a:xfrm>
                <a:prstGeom prst="rect">
                  <a:avLst/>
                </a:prstGeom>
                <a:noFill/>
                <a:ln>
                  <a:noFill/>
                </a:ln>
                <a:extLst>
                  <a:ext uri="{53640926-AAD7-44D8-BBD7-CCE9431645EC}">
                    <a14:shadowObscured xmlns:a14="http://schemas.microsoft.com/office/drawing/2010/main"/>
                  </a:ext>
                </a:extLst>
              </p:spPr>
            </p:pic>
            <p:pic>
              <p:nvPicPr>
                <p:cNvPr id="33" name="Afbeelding 32" descr="Man Pulling Rope Clipart @ Silhouette.pics"/>
                <p:cNvPicPr>
                  <a:picLocks noChangeAspect="1"/>
                </p:cNvPicPr>
                <p:nvPr/>
              </p:nvPicPr>
              <p:blipFill rotWithShape="1">
                <a:blip r:embed="rId12" cstate="email">
                  <a:lum bright="70000" contrast="-70000"/>
                  <a:extLst>
                    <a:ext uri="{28A0092B-C50C-407E-A947-70E740481C1C}">
                      <a14:useLocalDpi xmlns:a14="http://schemas.microsoft.com/office/drawing/2010/main"/>
                    </a:ext>
                  </a:extLst>
                </a:blip>
                <a:srcRect l="51281" t="24250" r="18378" b="8803"/>
                <a:stretch/>
              </p:blipFill>
              <p:spPr bwMode="auto">
                <a:xfrm>
                  <a:off x="241478" y="1357884"/>
                  <a:ext cx="284480" cy="359410"/>
                </a:xfrm>
                <a:prstGeom prst="rect">
                  <a:avLst/>
                </a:prstGeom>
                <a:noFill/>
                <a:ln>
                  <a:noFill/>
                </a:ln>
                <a:extLst>
                  <a:ext uri="{53640926-AAD7-44D8-BBD7-CCE9431645EC}">
                    <a14:shadowObscured xmlns:a14="http://schemas.microsoft.com/office/drawing/2010/main"/>
                  </a:ext>
                </a:extLst>
              </p:spPr>
            </p:pic>
          </p:grpSp>
          <p:sp>
            <p:nvSpPr>
              <p:cNvPr id="18" name="Tekstvak 39"/>
              <p:cNvSpPr txBox="1"/>
              <p:nvPr/>
            </p:nvSpPr>
            <p:spPr>
              <a:xfrm>
                <a:off x="1069848" y="2446020"/>
                <a:ext cx="292601" cy="35227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BE" sz="1100" b="1">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5</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34" name="Groep 33"/>
          <p:cNvGrpSpPr/>
          <p:nvPr/>
        </p:nvGrpSpPr>
        <p:grpSpPr>
          <a:xfrm>
            <a:off x="4804985" y="1193592"/>
            <a:ext cx="3701172" cy="4555718"/>
            <a:chOff x="0" y="0"/>
            <a:chExt cx="2789555" cy="3719830"/>
          </a:xfrm>
        </p:grpSpPr>
        <p:pic>
          <p:nvPicPr>
            <p:cNvPr id="35" name="Afbeelding 34" descr="cid:906E10B7-E845-429E-8A30-9470827BAC2B-L0-001"/>
            <p:cNvPicPr>
              <a:picLocks noChangeAspect="1"/>
            </p:cNvPicPr>
            <p:nvPr/>
          </p:nvPicPr>
          <p:blipFill>
            <a:blip r:embed="rId13" r:link="rId14" cstate="email">
              <a:extLst>
                <a:ext uri="{28A0092B-C50C-407E-A947-70E740481C1C}">
                  <a14:useLocalDpi xmlns:a14="http://schemas.microsoft.com/office/drawing/2010/main"/>
                </a:ext>
              </a:extLst>
            </a:blip>
            <a:srcRect/>
            <a:stretch>
              <a:fillRect/>
            </a:stretch>
          </p:blipFill>
          <p:spPr bwMode="auto">
            <a:xfrm rot="5400000">
              <a:off x="-465137" y="465137"/>
              <a:ext cx="3719830" cy="2789555"/>
            </a:xfrm>
            <a:prstGeom prst="rect">
              <a:avLst/>
            </a:prstGeom>
            <a:noFill/>
            <a:ln>
              <a:noFill/>
            </a:ln>
          </p:spPr>
        </p:pic>
        <p:sp>
          <p:nvSpPr>
            <p:cNvPr id="36" name="Ovaal 36"/>
            <p:cNvSpPr/>
            <p:nvPr/>
          </p:nvSpPr>
          <p:spPr>
            <a:xfrm>
              <a:off x="779463" y="1373187"/>
              <a:ext cx="224811" cy="209655"/>
            </a:xfrm>
            <a:prstGeom prst="ellipse">
              <a:avLst/>
            </a:prstGeom>
            <a:solidFill>
              <a:schemeClr val="accent6">
                <a:lumMod val="75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grpSp>
    </p:spTree>
    <p:extLst>
      <p:ext uri="{BB962C8B-B14F-4D97-AF65-F5344CB8AC3E}">
        <p14:creationId xmlns:p14="http://schemas.microsoft.com/office/powerpoint/2010/main" val="9684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65869" y="4833521"/>
            <a:ext cx="2360981" cy="1705392"/>
          </a:xfrm>
          <a:prstGeom prst="rect">
            <a:avLst/>
          </a:prstGeom>
        </p:spPr>
      </p:pic>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5</a:t>
            </a:r>
            <a:r>
              <a:rPr lang="nl-NL" sz="3000" dirty="0" smtClean="0">
                <a:solidFill>
                  <a:schemeClr val="tx1">
                    <a:lumMod val="65000"/>
                    <a:lumOff val="35000"/>
                  </a:schemeClr>
                </a:solidFill>
                <a:latin typeface="Century Gothic"/>
                <a:cs typeface="Century Gothic"/>
              </a:rPr>
              <a:t>. Accident de </a:t>
            </a:r>
            <a:r>
              <a:rPr lang="nl-NL" sz="3000" dirty="0" err="1" smtClean="0">
                <a:solidFill>
                  <a:schemeClr val="tx1">
                    <a:lumMod val="65000"/>
                    <a:lumOff val="35000"/>
                  </a:schemeClr>
                </a:solidFill>
                <a:latin typeface="Century Gothic"/>
                <a:cs typeface="Century Gothic"/>
              </a:rPr>
              <a:t>travail</a:t>
            </a:r>
            <a:r>
              <a:rPr lang="nl-NL" sz="3000" dirty="0" smtClean="0">
                <a:solidFill>
                  <a:schemeClr val="tx1">
                    <a:lumMod val="65000"/>
                    <a:lumOff val="35000"/>
                  </a:schemeClr>
                </a:solidFill>
                <a:latin typeface="Century Gothic"/>
                <a:cs typeface="Century Gothic"/>
              </a:rPr>
              <a:t> </a:t>
            </a:r>
            <a:r>
              <a:rPr lang="nl-NL" sz="3000" dirty="0" err="1" smtClean="0">
                <a:solidFill>
                  <a:schemeClr val="tx1">
                    <a:lumMod val="65000"/>
                    <a:lumOff val="35000"/>
                  </a:schemeClr>
                </a:solidFill>
                <a:latin typeface="Century Gothic"/>
                <a:cs typeface="Century Gothic"/>
              </a:rPr>
              <a:t>ou</a:t>
            </a:r>
            <a:r>
              <a:rPr lang="nl-NL" sz="3000" dirty="0" smtClean="0">
                <a:solidFill>
                  <a:schemeClr val="tx1">
                    <a:lumMod val="65000"/>
                    <a:lumOff val="35000"/>
                  </a:schemeClr>
                </a:solidFill>
                <a:latin typeface="Century Gothic"/>
                <a:cs typeface="Century Gothic"/>
              </a:rPr>
              <a:t> </a:t>
            </a:r>
            <a:r>
              <a:rPr lang="nl-NL" sz="3000" dirty="0" err="1" smtClean="0">
                <a:solidFill>
                  <a:schemeClr val="tx1">
                    <a:lumMod val="65000"/>
                    <a:lumOff val="35000"/>
                  </a:schemeClr>
                </a:solidFill>
                <a:latin typeface="Century Gothic"/>
                <a:cs typeface="Century Gothic"/>
              </a:rPr>
              <a:t>dégâts</a:t>
            </a:r>
            <a:r>
              <a:rPr lang="nl-NL" sz="3000" dirty="0" smtClean="0">
                <a:solidFill>
                  <a:schemeClr val="tx1">
                    <a:lumMod val="65000"/>
                    <a:lumOff val="35000"/>
                  </a:schemeClr>
                </a:solidFill>
                <a:latin typeface="Century Gothic"/>
                <a:cs typeface="Century Gothic"/>
              </a:rPr>
              <a:t> ?</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pic>
        <p:nvPicPr>
          <p:cNvPr id="3" name="Afbeelding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475025" y="967007"/>
            <a:ext cx="1271634" cy="2170547"/>
          </a:xfrm>
          <a:prstGeom prst="rect">
            <a:avLst/>
          </a:prstGeom>
        </p:spPr>
      </p:pic>
      <p:sp>
        <p:nvSpPr>
          <p:cNvPr id="10" name="Rechthoek 9"/>
          <p:cNvSpPr/>
          <p:nvPr/>
        </p:nvSpPr>
        <p:spPr>
          <a:xfrm>
            <a:off x="1090228" y="1528516"/>
            <a:ext cx="9601417" cy="2068259"/>
          </a:xfrm>
          <a:prstGeom prst="rect">
            <a:avLst/>
          </a:prstGeom>
        </p:spPr>
        <p:txBody>
          <a:bodyPr wrap="square">
            <a:spAutoFit/>
          </a:bodyPr>
          <a:lstStyle/>
          <a:p>
            <a:pPr lvl="0">
              <a:lnSpc>
                <a:spcPct val="107000"/>
              </a:lnSpc>
              <a:spcAft>
                <a:spcPts val="0"/>
              </a:spcAft>
            </a:pPr>
            <a:r>
              <a:rPr lang="fr-BE" sz="2000" dirty="0" smtClean="0">
                <a:latin typeface="Calibri" panose="020F0502020204030204" pitchFamily="34" charset="0"/>
                <a:ea typeface="Calibri" panose="020F0502020204030204" pitchFamily="34" charset="0"/>
                <a:cs typeface="Times New Roman" panose="02020603050405020304" pitchFamily="18" charset="0"/>
              </a:rPr>
              <a:t>Un </a:t>
            </a:r>
            <a:r>
              <a:rPr lang="fr-BE" sz="2000" b="1" dirty="0" smtClean="0">
                <a:latin typeface="Calibri" panose="020F0502020204030204" pitchFamily="34" charset="0"/>
                <a:ea typeface="Calibri" panose="020F0502020204030204" pitchFamily="34" charset="0"/>
                <a:cs typeface="Times New Roman" panose="02020603050405020304" pitchFamily="18" charset="0"/>
              </a:rPr>
              <a:t>accident du travail</a:t>
            </a:r>
            <a:r>
              <a:rPr lang="fr-BE"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fr-BE" sz="2000" dirty="0" smtClean="0">
                <a:latin typeface="Calibri" panose="020F0502020204030204" pitchFamily="34" charset="0"/>
                <a:ea typeface="Calibri" panose="020F0502020204030204" pitchFamily="34" charset="0"/>
                <a:cs typeface="Times New Roman" panose="02020603050405020304" pitchFamily="18" charset="0"/>
              </a:rPr>
              <a:t>est un accident dans lequel des </a:t>
            </a:r>
            <a:r>
              <a:rPr lang="fr-BE"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dommages physiques</a:t>
            </a:r>
            <a:r>
              <a:rPr lang="fr-BE" sz="2000" dirty="0" smtClean="0">
                <a:latin typeface="Calibri" panose="020F0502020204030204" pitchFamily="34" charset="0"/>
                <a:ea typeface="Calibri" panose="020F0502020204030204" pitchFamily="34" charset="0"/>
                <a:cs typeface="Times New Roman" panose="02020603050405020304" pitchFamily="18" charset="0"/>
              </a:rPr>
              <a:t> ont été causés pendant et par l’exécution du travail.</a:t>
            </a:r>
          </a:p>
          <a:p>
            <a:pPr marL="342900" lvl="0" indent="-342900">
              <a:lnSpc>
                <a:spcPct val="107000"/>
              </a:lnSpc>
              <a:spcAft>
                <a:spcPts val="0"/>
              </a:spcAft>
              <a:buFont typeface="Wingdings" panose="05000000000000000000" pitchFamily="2" charset="2"/>
              <a:buChar char="Ø"/>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C’est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l’assurance</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accident du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travail</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qui</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est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alors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activée</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Wingdings" panose="05000000000000000000" pitchFamily="2" charset="2"/>
              <a:buChar char="Ø"/>
            </a:pPr>
            <a:r>
              <a:rPr lang="nl-BE" sz="2000" dirty="0" smtClean="0">
                <a:latin typeface="Calibri" panose="020F0502020204030204" pitchFamily="34" charset="0"/>
                <a:ea typeface="Calibri" panose="020F0502020204030204" pitchFamily="34" charset="0"/>
                <a:cs typeface="Times New Roman" panose="02020603050405020304" pitchFamily="18" charset="0"/>
              </a:rPr>
              <a:t>Via RH / Prévention (HSEQ)</a:t>
            </a:r>
          </a:p>
          <a:p>
            <a:pPr marL="342900" lvl="0" indent="-342900">
              <a:lnSpc>
                <a:spcPct val="107000"/>
              </a:lnSpc>
              <a:spcAft>
                <a:spcPts val="0"/>
              </a:spcAft>
              <a:buFont typeface="Wingdings" panose="05000000000000000000" pitchFamily="2" charset="2"/>
              <a:buChar char="Ø"/>
            </a:pPr>
            <a:r>
              <a:rPr lang="nl-BE" sz="2000" dirty="0" smtClean="0">
                <a:latin typeface="Calibri" panose="020F0502020204030204" pitchFamily="34" charset="0"/>
                <a:ea typeface="Calibri" panose="020F0502020204030204" pitchFamily="34" charset="0"/>
                <a:cs typeface="Times New Roman" panose="02020603050405020304" pitchFamily="18" charset="0"/>
              </a:rPr>
              <a:t>FA Formulaire </a:t>
            </a:r>
            <a:r>
              <a:rPr lang="nl-BE" sz="2000" b="1" dirty="0" smtClean="0">
                <a:latin typeface="Calibri" panose="020F0502020204030204" pitchFamily="34" charset="0"/>
                <a:ea typeface="Calibri" panose="020F0502020204030204" pitchFamily="34" charset="0"/>
                <a:cs typeface="Times New Roman" panose="02020603050405020304" pitchFamily="18" charset="0"/>
              </a:rPr>
              <a:t>FKR 29 </a:t>
            </a:r>
            <a:r>
              <a:rPr lang="nl-NL" sz="2000" dirty="0" err="1" smtClean="0">
                <a:latin typeface="Calibri" panose="020F0502020204030204" pitchFamily="34" charset="0"/>
                <a:ea typeface="Calibri" panose="020F0502020204030204" pitchFamily="34" charset="0"/>
                <a:cs typeface="Times New Roman" panose="02020603050405020304" pitchFamily="18" charset="0"/>
              </a:rPr>
              <a:t>Déclaration</a:t>
            </a:r>
            <a:r>
              <a:rPr lang="nl-NL" sz="2000" dirty="0" smtClean="0">
                <a:latin typeface="Calibri" panose="020F0502020204030204" pitchFamily="34" charset="0"/>
                <a:ea typeface="Calibri" panose="020F0502020204030204" pitchFamily="34" charset="0"/>
                <a:cs typeface="Times New Roman" panose="02020603050405020304" pitchFamily="18" charset="0"/>
              </a:rPr>
              <a:t> </a:t>
            </a:r>
            <a:r>
              <a:rPr lang="nl-NL" sz="2000" dirty="0" err="1" smtClean="0">
                <a:latin typeface="Calibri" panose="020F0502020204030204" pitchFamily="34" charset="0"/>
                <a:ea typeface="Calibri" panose="020F0502020204030204" pitchFamily="34" charset="0"/>
                <a:cs typeface="Times New Roman" panose="02020603050405020304" pitchFamily="18" charset="0"/>
              </a:rPr>
              <a:t>d’accident</a:t>
            </a:r>
            <a:r>
              <a:rPr lang="nl-NL" sz="2000" dirty="0" smtClean="0">
                <a:latin typeface="Calibri" panose="020F0502020204030204" pitchFamily="34" charset="0"/>
                <a:ea typeface="Calibri" panose="020F0502020204030204" pitchFamily="34" charset="0"/>
                <a:cs typeface="Times New Roman" panose="02020603050405020304" pitchFamily="18" charset="0"/>
              </a:rPr>
              <a:t> du </a:t>
            </a:r>
            <a:r>
              <a:rPr lang="nl-NL" sz="2000" dirty="0" err="1" smtClean="0">
                <a:latin typeface="Calibri" panose="020F0502020204030204" pitchFamily="34" charset="0"/>
                <a:ea typeface="Calibri" panose="020F0502020204030204" pitchFamily="34" charset="0"/>
                <a:cs typeface="Times New Roman" panose="02020603050405020304" pitchFamily="18" charset="0"/>
              </a:rPr>
              <a:t>travail</a:t>
            </a:r>
            <a:r>
              <a:rPr lang="nl-NL" sz="2000" dirty="0" smtClean="0">
                <a:latin typeface="Calibri" panose="020F0502020204030204" pitchFamily="34" charset="0"/>
                <a:ea typeface="Calibri" panose="020F0502020204030204" pitchFamily="34" charset="0"/>
                <a:cs typeface="Times New Roman" panose="02020603050405020304" pitchFamily="18" charset="0"/>
              </a:rPr>
              <a:t> / Quasi-accident / Premier </a:t>
            </a:r>
            <a:r>
              <a:rPr lang="nl-NL" sz="2000" dirty="0" err="1" smtClean="0">
                <a:latin typeface="Calibri" panose="020F0502020204030204" pitchFamily="34" charset="0"/>
                <a:ea typeface="Calibri" panose="020F0502020204030204" pitchFamily="34" charset="0"/>
                <a:cs typeface="Times New Roman" panose="02020603050405020304" pitchFamily="18" charset="0"/>
              </a:rPr>
              <a:t>soins</a:t>
            </a: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Ø"/>
            </a:pPr>
            <a:endParaRPr lang="nl-BE" sz="2000" b="1"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hthoek 11"/>
          <p:cNvSpPr/>
          <p:nvPr/>
        </p:nvSpPr>
        <p:spPr>
          <a:xfrm>
            <a:off x="1090228" y="3604457"/>
            <a:ext cx="9601417" cy="2068259"/>
          </a:xfrm>
          <a:prstGeom prst="rect">
            <a:avLst/>
          </a:prstGeom>
        </p:spPr>
        <p:txBody>
          <a:bodyPr wrap="square">
            <a:spAutoFit/>
          </a:bodyPr>
          <a:lstStyle/>
          <a:p>
            <a:pPr lvl="0">
              <a:lnSpc>
                <a:spcPct val="107000"/>
              </a:lnSpc>
              <a:spcAft>
                <a:spcPts val="0"/>
              </a:spcAft>
            </a:pPr>
            <a:r>
              <a:rPr lang="nl-BE" sz="2000" b="1" dirty="0" smtClean="0">
                <a:latin typeface="Calibri" panose="020F0502020204030204" pitchFamily="34" charset="0"/>
                <a:ea typeface="Calibri" panose="020F0502020204030204" pitchFamily="34" charset="0"/>
                <a:cs typeface="Times New Roman" panose="02020603050405020304" pitchFamily="18" charset="0"/>
              </a:rPr>
              <a:t>Accident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avec</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dommages</a:t>
            </a:r>
            <a:r>
              <a:rPr lang="nl-BE"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matériels </a:t>
            </a:r>
            <a:r>
              <a:rPr lang="nl-BE" sz="2000" dirty="0" smtClean="0">
                <a:latin typeface="Calibri" panose="020F0502020204030204" pitchFamily="34" charset="0"/>
                <a:ea typeface="Calibri" panose="020F0502020204030204" pitchFamily="34" charset="0"/>
                <a:cs typeface="Times New Roman" panose="02020603050405020304" pitchFamily="18" charset="0"/>
              </a:rPr>
              <a:t>à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un</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tiers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ou</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un</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client</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Wingdings" panose="05000000000000000000" pitchFamily="2" charset="2"/>
              <a:buChar char="Ø"/>
            </a:pPr>
            <a:r>
              <a:rPr lang="fr-BE" sz="2000" dirty="0" smtClean="0">
                <a:latin typeface="Calibri" panose="020F0502020204030204" pitchFamily="34" charset="0"/>
                <a:ea typeface="Calibri" panose="020F0502020204030204" pitchFamily="34" charset="0"/>
                <a:cs typeface="Times New Roman" panose="02020603050405020304" pitchFamily="18" charset="0"/>
              </a:rPr>
              <a:t>L’assurance Responsabilité Civile ou l’assurance du véhicule est activée (selon la cause du dommage).</a:t>
            </a:r>
          </a:p>
          <a:p>
            <a:pPr marL="342900" lvl="0" indent="-342900">
              <a:lnSpc>
                <a:spcPct val="107000"/>
              </a:lnSpc>
              <a:spcAft>
                <a:spcPts val="0"/>
              </a:spcAft>
              <a:buFont typeface="Wingdings" panose="05000000000000000000" pitchFamily="2" charset="2"/>
              <a:buChar char="Ø"/>
            </a:pPr>
            <a:r>
              <a:rPr lang="nl-BE" sz="2000" dirty="0" smtClean="0">
                <a:latin typeface="Calibri" panose="020F0502020204030204" pitchFamily="34" charset="0"/>
                <a:ea typeface="Calibri" panose="020F0502020204030204" pitchFamily="34" charset="0"/>
                <a:cs typeface="Times New Roman" panose="02020603050405020304" pitchFamily="18" charset="0"/>
              </a:rPr>
              <a:t>Via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l’assureur</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administratif</a:t>
            </a:r>
            <a:r>
              <a:rPr lang="nl-BE" sz="2000" dirty="0">
                <a:latin typeface="Calibri" panose="020F0502020204030204" pitchFamily="34" charset="0"/>
                <a:ea typeface="Calibri" panose="020F0502020204030204" pitchFamily="34" charset="0"/>
                <a:cs typeface="Times New Roman" panose="02020603050405020304" pitchFamily="18" charset="0"/>
              </a:rPr>
              <a:t> </a:t>
            </a:r>
            <a:r>
              <a:rPr lang="nl-BE" sz="2000" dirty="0" smtClean="0">
                <a:latin typeface="Calibri" panose="020F0502020204030204" pitchFamily="34" charset="0"/>
                <a:ea typeface="Calibri" panose="020F0502020204030204" pitchFamily="34" charset="0"/>
                <a:cs typeface="Times New Roman" panose="02020603050405020304" pitchFamily="18" charset="0"/>
              </a:rPr>
              <a:t>(RH)</a:t>
            </a:r>
          </a:p>
          <a:p>
            <a:pPr marL="342900" lvl="0" indent="-342900">
              <a:lnSpc>
                <a:spcPct val="107000"/>
              </a:lnSpc>
              <a:spcAft>
                <a:spcPts val="0"/>
              </a:spcAft>
              <a:buFont typeface="Wingdings" panose="05000000000000000000" pitchFamily="2" charset="2"/>
              <a:buChar char="Ø"/>
            </a:pPr>
            <a:r>
              <a:rPr lang="nl-BE" sz="2000" dirty="0" smtClean="0">
                <a:latin typeface="Calibri" panose="020F0502020204030204" pitchFamily="34" charset="0"/>
                <a:ea typeface="Calibri" panose="020F0502020204030204" pitchFamily="34" charset="0"/>
                <a:cs typeface="Times New Roman" panose="02020603050405020304" pitchFamily="18" charset="0"/>
              </a:rPr>
              <a:t>FA Formulaire </a:t>
            </a:r>
            <a:r>
              <a:rPr lang="nl-BE" sz="2000" b="1" dirty="0" smtClean="0">
                <a:latin typeface="Calibri" panose="020F0502020204030204" pitchFamily="34" charset="0"/>
                <a:ea typeface="Calibri" panose="020F0502020204030204" pitchFamily="34" charset="0"/>
                <a:cs typeface="Times New Roman" panose="02020603050405020304" pitchFamily="18" charset="0"/>
              </a:rPr>
              <a:t>FKR30</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déclaration</a:t>
            </a:r>
            <a:r>
              <a:rPr lang="nl-BE" sz="2000" dirty="0" smtClean="0">
                <a:latin typeface="Calibri" panose="020F0502020204030204" pitchFamily="34" charset="0"/>
                <a:ea typeface="Calibri" panose="020F0502020204030204" pitchFamily="34" charset="0"/>
                <a:cs typeface="Times New Roman" panose="02020603050405020304" pitchFamily="18" charset="0"/>
              </a:rPr>
              <a:t>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dégâts</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958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6</a:t>
            </a:r>
            <a:r>
              <a:rPr lang="nl-NL" sz="3000" dirty="0" smtClean="0">
                <a:solidFill>
                  <a:schemeClr val="tx1">
                    <a:lumMod val="65000"/>
                    <a:lumOff val="35000"/>
                  </a:schemeClr>
                </a:solidFill>
                <a:latin typeface="Century Gothic"/>
                <a:cs typeface="Century Gothic"/>
              </a:rPr>
              <a:t>. Accident du </a:t>
            </a:r>
            <a:r>
              <a:rPr lang="nl-NL" sz="3000" dirty="0" err="1" smtClean="0">
                <a:solidFill>
                  <a:schemeClr val="tx1">
                    <a:lumMod val="65000"/>
                    <a:lumOff val="35000"/>
                  </a:schemeClr>
                </a:solidFill>
                <a:latin typeface="Century Gothic"/>
                <a:cs typeface="Century Gothic"/>
              </a:rPr>
              <a:t>travail</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sp>
        <p:nvSpPr>
          <p:cNvPr id="10" name="Rechthoek 9"/>
          <p:cNvSpPr/>
          <p:nvPr/>
        </p:nvSpPr>
        <p:spPr>
          <a:xfrm>
            <a:off x="2275114" y="1800666"/>
            <a:ext cx="7441541" cy="4373505"/>
          </a:xfrm>
          <a:prstGeom prst="rect">
            <a:avLst/>
          </a:prstGeom>
        </p:spPr>
        <p:txBody>
          <a:bodyPr wrap="square">
            <a:spAutoFit/>
          </a:bodyPr>
          <a:lstStyle/>
          <a:p>
            <a:pPr lvl="0">
              <a:lnSpc>
                <a:spcPct val="107000"/>
              </a:lnSpc>
              <a:spcAft>
                <a:spcPts val="0"/>
              </a:spcAft>
            </a:pPr>
            <a:r>
              <a:rPr lang="nl-BE" sz="2000" b="1" dirty="0" err="1" smtClean="0">
                <a:latin typeface="Calibri" panose="020F0502020204030204" pitchFamily="34" charset="0"/>
                <a:ea typeface="Calibri" panose="020F0502020204030204" pitchFamily="34" charset="0"/>
                <a:cs typeface="Times New Roman" panose="02020603050405020304" pitchFamily="18" charset="0"/>
              </a:rPr>
              <a:t>Informez</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immédiatement</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votre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responsable</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b="1" dirty="0" err="1" smtClean="0">
                <a:latin typeface="Calibri" panose="020F0502020204030204" pitchFamily="34" charset="0"/>
                <a:ea typeface="Calibri" panose="020F0502020204030204" pitchFamily="34" charset="0"/>
                <a:cs typeface="Times New Roman" panose="02020603050405020304" pitchFamily="18" charset="0"/>
              </a:rPr>
              <a:t>Remplissez</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votre</a:t>
            </a:r>
            <a:r>
              <a:rPr lang="nl-BE" sz="2000" b="1" dirty="0" smtClean="0">
                <a:latin typeface="Calibri" panose="020F0502020204030204" pitchFamily="34" charset="0"/>
                <a:ea typeface="Calibri" panose="020F0502020204030204" pitchFamily="34" charset="0"/>
                <a:cs typeface="Times New Roman" panose="02020603050405020304" pitchFamily="18" charset="0"/>
              </a:rPr>
              <a:t> formulaire de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déclaration</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avec</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votre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responsable</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Utilisez</a:t>
            </a:r>
            <a:r>
              <a:rPr lang="nl-BE" sz="2000" dirty="0" smtClean="0">
                <a:latin typeface="Calibri" panose="020F0502020204030204" pitchFamily="34" charset="0"/>
                <a:ea typeface="Calibri" panose="020F0502020204030204" pitchFamily="34" charset="0"/>
                <a:cs typeface="Times New Roman" panose="02020603050405020304" pitchFamily="18" charset="0"/>
              </a:rPr>
              <a:t> pour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cela</a:t>
            </a:r>
            <a:r>
              <a:rPr lang="nl-BE" sz="2000" dirty="0" smtClean="0">
                <a:latin typeface="Calibri" panose="020F0502020204030204" pitchFamily="34" charset="0"/>
                <a:ea typeface="Calibri" panose="020F0502020204030204" pitchFamily="34" charset="0"/>
                <a:cs typeface="Times New Roman" panose="02020603050405020304" pitchFamily="18" charset="0"/>
              </a:rPr>
              <a:t> FA et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son</a:t>
            </a:r>
            <a:r>
              <a:rPr lang="nl-BE" sz="2000" dirty="0" smtClean="0">
                <a:latin typeface="Calibri" panose="020F0502020204030204" pitchFamily="34" charset="0"/>
                <a:ea typeface="Calibri" panose="020F0502020204030204" pitchFamily="34" charset="0"/>
                <a:cs typeface="Times New Roman" panose="02020603050405020304" pitchFamily="18" charset="0"/>
              </a:rPr>
              <a:t> formulaire FKR29 </a:t>
            </a: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Envoi</a:t>
            </a:r>
            <a:r>
              <a:rPr lang="nl-BE" sz="2000" dirty="0" smtClean="0">
                <a:latin typeface="Calibri" panose="020F0502020204030204" pitchFamily="34" charset="0"/>
                <a:ea typeface="Calibri" panose="020F0502020204030204" pitchFamily="34" charset="0"/>
                <a:cs typeface="Times New Roman" panose="02020603050405020304" pitchFamily="18" charset="0"/>
              </a:rPr>
              <a:t> du formulaire complété (via FA) vers les RH + service de prévention </a:t>
            </a:r>
            <a:r>
              <a:rPr lang="nl-BE" sz="2000" dirty="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joindre</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le</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certificat</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médical</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AXA</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Assurez</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vous</a:t>
            </a:r>
            <a:r>
              <a:rPr lang="nl-BE" sz="2000" dirty="0" smtClean="0">
                <a:latin typeface="Calibri" panose="020F0502020204030204" pitchFamily="34" charset="0"/>
                <a:ea typeface="Calibri" panose="020F0502020204030204" pitchFamily="34" charset="0"/>
                <a:cs typeface="Times New Roman" panose="02020603050405020304" pitchFamily="18" charset="0"/>
              </a:rPr>
              <a:t>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déclarer</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cet</a:t>
            </a:r>
            <a:r>
              <a:rPr lang="nl-BE" sz="2000" dirty="0" smtClean="0">
                <a:latin typeface="Calibri" panose="020F0502020204030204" pitchFamily="34" charset="0"/>
                <a:ea typeface="Calibri" panose="020F0502020204030204" pitchFamily="34" charset="0"/>
                <a:cs typeface="Times New Roman" panose="02020603050405020304" pitchFamily="18" charset="0"/>
              </a:rPr>
              <a:t> accident dans les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temps</a:t>
            </a:r>
            <a:r>
              <a:rPr lang="nl-BE" sz="2000" dirty="0" smtClean="0">
                <a:latin typeface="Calibri" panose="020F0502020204030204" pitchFamily="34" charset="0"/>
                <a:ea typeface="Calibri" panose="020F0502020204030204" pitchFamily="34" charset="0"/>
                <a:cs typeface="Times New Roman" panose="02020603050405020304" pitchFamily="18" charset="0"/>
              </a:rPr>
              <a:t> (48u).</a:t>
            </a: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Une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smtClean="0">
                <a:latin typeface="Calibri" panose="020F0502020204030204" pitchFamily="34" charset="0"/>
                <a:ea typeface="Calibri" panose="020F0502020204030204" pitchFamily="34" charset="0"/>
                <a:cs typeface="Times New Roman" panose="02020603050405020304" pitchFamily="18" charset="0"/>
              </a:rPr>
              <a:t>question</a:t>
            </a:r>
            <a:r>
              <a:rPr lang="nl-BE" sz="2000" dirty="0" smtClean="0">
                <a:latin typeface="Calibri" panose="020F0502020204030204" pitchFamily="34" charset="0"/>
                <a:ea typeface="Calibri" panose="020F0502020204030204" pitchFamily="34" charset="0"/>
                <a:cs typeface="Times New Roman" panose="02020603050405020304" pitchFamily="18" charset="0"/>
              </a:rPr>
              <a:t> de la part des RH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ou</a:t>
            </a:r>
            <a:r>
              <a:rPr lang="nl-BE" sz="2000" dirty="0" smtClean="0">
                <a:latin typeface="Calibri" panose="020F0502020204030204" pitchFamily="34" charset="0"/>
                <a:ea typeface="Calibri" panose="020F0502020204030204" pitchFamily="34" charset="0"/>
                <a:cs typeface="Times New Roman" panose="02020603050405020304" pitchFamily="18" charset="0"/>
              </a:rPr>
              <a:t>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l’assureur</a:t>
            </a:r>
            <a:r>
              <a:rPr lang="nl-BE" sz="2000" dirty="0" smtClean="0">
                <a:latin typeface="Calibri" panose="020F0502020204030204" pitchFamily="34" charset="0"/>
                <a:ea typeface="Calibri" panose="020F0502020204030204" pitchFamily="34" charset="0"/>
                <a:cs typeface="Times New Roman" panose="02020603050405020304" pitchFamily="18" charset="0"/>
              </a:rPr>
              <a:t> ?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Répondez</a:t>
            </a:r>
            <a:r>
              <a:rPr lang="nl-BE" sz="2000" b="1" dirty="0" smtClean="0">
                <a:latin typeface="Calibri" panose="020F0502020204030204" pitchFamily="34" charset="0"/>
                <a:ea typeface="Calibri" panose="020F0502020204030204" pitchFamily="34" charset="0"/>
                <a:cs typeface="Times New Roman" panose="02020603050405020304" pitchFamily="18" charset="0"/>
              </a:rPr>
              <a:t>-y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rapidement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Ceci</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est</a:t>
            </a:r>
            <a:r>
              <a:rPr lang="nl-BE" sz="2000" dirty="0" smtClean="0">
                <a:latin typeface="Calibri" panose="020F0502020204030204" pitchFamily="34" charset="0"/>
                <a:ea typeface="Calibri" panose="020F0502020204030204" pitchFamily="34" charset="0"/>
                <a:cs typeface="Times New Roman" panose="02020603050405020304" pitchFamily="18" charset="0"/>
              </a:rPr>
              <a:t> important pour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le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traitement</a:t>
            </a:r>
            <a:r>
              <a:rPr lang="nl-BE" sz="2000" dirty="0" smtClean="0">
                <a:latin typeface="Calibri" panose="020F0502020204030204" pitchFamily="34" charset="0"/>
                <a:ea typeface="Calibri" panose="020F0502020204030204" pitchFamily="34" charset="0"/>
                <a:cs typeface="Times New Roman" panose="02020603050405020304" pitchFamily="18" charset="0"/>
              </a:rPr>
              <a:t> et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l’acceptation</a:t>
            </a:r>
            <a:r>
              <a:rPr lang="nl-BE" sz="2000" dirty="0" smtClean="0">
                <a:latin typeface="Calibri" panose="020F0502020204030204" pitchFamily="34" charset="0"/>
                <a:ea typeface="Calibri" panose="020F0502020204030204" pitchFamily="34" charset="0"/>
                <a:cs typeface="Times New Roman" panose="02020603050405020304" pitchFamily="18" charset="0"/>
              </a:rPr>
              <a:t> du dossier.</a:t>
            </a: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Afbeelding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73829" y="1244006"/>
            <a:ext cx="1271634" cy="2170547"/>
          </a:xfrm>
          <a:prstGeom prst="rect">
            <a:avLst/>
          </a:prstGeom>
        </p:spPr>
      </p:pic>
      <p:pic>
        <p:nvPicPr>
          <p:cNvPr id="2" name="Afbeelding 1" descr="File:Mail-closed.svg - Wikipedi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2912" y="4604369"/>
            <a:ext cx="1045028" cy="1045028"/>
          </a:xfrm>
          <a:prstGeom prst="rect">
            <a:avLst/>
          </a:prstGeom>
        </p:spPr>
      </p:pic>
      <p:pic>
        <p:nvPicPr>
          <p:cNvPr id="3" name="Afbeelding 2" descr="File:Edit-check-sheet.svg - Wikimedia Common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2913" y="3096885"/>
            <a:ext cx="1045028" cy="1045028"/>
          </a:xfrm>
          <a:prstGeom prst="rect">
            <a:avLst/>
          </a:prstGeom>
        </p:spPr>
      </p:pic>
      <p:pic>
        <p:nvPicPr>
          <p:cNvPr id="13" name="Afbeelding 12" descr="Megaphone 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8510" y="1705421"/>
            <a:ext cx="793834" cy="774249"/>
          </a:xfrm>
          <a:prstGeom prst="rect">
            <a:avLst/>
          </a:prstGeom>
        </p:spPr>
      </p:pic>
    </p:spTree>
    <p:extLst>
      <p:ext uri="{BB962C8B-B14F-4D97-AF65-F5344CB8AC3E}">
        <p14:creationId xmlns:p14="http://schemas.microsoft.com/office/powerpoint/2010/main" val="2664381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ep 15"/>
          <p:cNvGrpSpPr/>
          <p:nvPr/>
        </p:nvGrpSpPr>
        <p:grpSpPr>
          <a:xfrm>
            <a:off x="568658" y="4279986"/>
            <a:ext cx="7720127" cy="2694061"/>
            <a:chOff x="568658" y="3763399"/>
            <a:chExt cx="7720127" cy="2694061"/>
          </a:xfrm>
        </p:grpSpPr>
        <p:pic>
          <p:nvPicPr>
            <p:cNvPr id="14" name="Afbeelding 13"/>
            <p:cNvPicPr/>
            <p:nvPr/>
          </p:nvPicPr>
          <p:blipFill>
            <a:blip r:embed="rId3" cstate="email">
              <a:extLst>
                <a:ext uri="{28A0092B-C50C-407E-A947-70E740481C1C}">
                  <a14:useLocalDpi xmlns:a14="http://schemas.microsoft.com/office/drawing/2010/main"/>
                </a:ext>
              </a:extLst>
            </a:blip>
            <a:stretch>
              <a:fillRect/>
            </a:stretch>
          </p:blipFill>
          <p:spPr>
            <a:xfrm>
              <a:off x="568658" y="3826781"/>
              <a:ext cx="3513959" cy="2539240"/>
            </a:xfrm>
            <a:prstGeom prst="rect">
              <a:avLst/>
            </a:prstGeom>
          </p:spPr>
        </p:pic>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4126563" y="3763399"/>
              <a:ext cx="4162222" cy="2694061"/>
            </a:xfrm>
            <a:prstGeom prst="rect">
              <a:avLst/>
            </a:prstGeom>
          </p:spPr>
        </p:pic>
      </p:grpSp>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6</a:t>
            </a:r>
            <a:r>
              <a:rPr lang="nl-NL" sz="3000" dirty="0" smtClean="0">
                <a:solidFill>
                  <a:schemeClr val="tx1">
                    <a:lumMod val="65000"/>
                    <a:lumOff val="35000"/>
                  </a:schemeClr>
                </a:solidFill>
                <a:latin typeface="Century Gothic"/>
                <a:cs typeface="Century Gothic"/>
              </a:rPr>
              <a:t>. Accident de </a:t>
            </a:r>
            <a:r>
              <a:rPr lang="nl-NL" sz="3000" dirty="0" err="1" smtClean="0">
                <a:solidFill>
                  <a:schemeClr val="tx1">
                    <a:lumMod val="65000"/>
                    <a:lumOff val="35000"/>
                  </a:schemeClr>
                </a:solidFill>
                <a:latin typeface="Century Gothic"/>
                <a:cs typeface="Century Gothic"/>
              </a:rPr>
              <a:t>travail</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grpSp>
        <p:nvGrpSpPr>
          <p:cNvPr id="21" name="Groep 20"/>
          <p:cNvGrpSpPr/>
          <p:nvPr/>
        </p:nvGrpSpPr>
        <p:grpSpPr>
          <a:xfrm>
            <a:off x="1048776" y="1314097"/>
            <a:ext cx="5173140" cy="3491153"/>
            <a:chOff x="2323429" y="1540360"/>
            <a:chExt cx="5173140" cy="3491153"/>
          </a:xfrm>
        </p:grpSpPr>
        <p:grpSp>
          <p:nvGrpSpPr>
            <p:cNvPr id="17" name="Groep 16"/>
            <p:cNvGrpSpPr/>
            <p:nvPr/>
          </p:nvGrpSpPr>
          <p:grpSpPr>
            <a:xfrm>
              <a:off x="4767502" y="1540360"/>
              <a:ext cx="2729067" cy="3462390"/>
              <a:chOff x="0" y="0"/>
              <a:chExt cx="1840230" cy="2453640"/>
            </a:xfrm>
          </p:grpSpPr>
          <p:pic>
            <p:nvPicPr>
              <p:cNvPr id="19" name="Afbeelding 18" descr="K:\BALG\HSEQ Private\PREVENTIE - SECURITE\02 - Arbeidsongeval - Accidents de travail\NL\2022\EAO 20220208 Van Durme Filip\Foto's EAO Filip Van Durme\6.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306705" y="306705"/>
                <a:ext cx="2453640" cy="1840230"/>
              </a:xfrm>
              <a:prstGeom prst="rect">
                <a:avLst/>
              </a:prstGeom>
              <a:noFill/>
              <a:ln>
                <a:noFill/>
              </a:ln>
            </p:spPr>
          </p:pic>
          <p:sp>
            <p:nvSpPr>
              <p:cNvPr id="20" name="Ovaal 19"/>
              <p:cNvSpPr/>
              <p:nvPr/>
            </p:nvSpPr>
            <p:spPr>
              <a:xfrm>
                <a:off x="1548138" y="818885"/>
                <a:ext cx="182181" cy="205451"/>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grpSp>
        <p:pic>
          <p:nvPicPr>
            <p:cNvPr id="18" name="Afbeelding 17" descr="K:\BALG\HSEQ Private\PREVENTIE - SECURITE\02 - Arbeidsongeval - Accidents de travail\NL\2022\EAO 20220208 Van Durme Filip\Foto's EAO Filip Van Durme\IMG_0327.JPG"/>
            <p:cNvPicPr/>
            <p:nvPr/>
          </p:nvPicPr>
          <p:blipFill>
            <a:blip r:embed="rId7" cstate="email">
              <a:extLst>
                <a:ext uri="{28A0092B-C50C-407E-A947-70E740481C1C}">
                  <a14:useLocalDpi xmlns:a14="http://schemas.microsoft.com/office/drawing/2010/main"/>
                </a:ext>
              </a:extLst>
            </a:blip>
            <a:srcRect/>
            <a:stretch>
              <a:fillRect/>
            </a:stretch>
          </p:blipFill>
          <p:spPr bwMode="auto">
            <a:xfrm rot="5400000">
              <a:off x="1969698" y="1923757"/>
              <a:ext cx="3461487" cy="2754025"/>
            </a:xfrm>
            <a:prstGeom prst="rect">
              <a:avLst/>
            </a:prstGeom>
            <a:noFill/>
            <a:ln>
              <a:noFill/>
            </a:ln>
          </p:spPr>
        </p:pic>
      </p:grpSp>
      <p:pic>
        <p:nvPicPr>
          <p:cNvPr id="22" name="Afbeelding 21"/>
          <p:cNvPicPr/>
          <p:nvPr/>
        </p:nvPicPr>
        <p:blipFill>
          <a:blip r:embed="rId8" cstate="print">
            <a:extLst>
              <a:ext uri="{28A0092B-C50C-407E-A947-70E740481C1C}">
                <a14:useLocalDpi xmlns:a14="http://schemas.microsoft.com/office/drawing/2010/main"/>
              </a:ext>
            </a:extLst>
          </a:blip>
          <a:stretch>
            <a:fillRect/>
          </a:stretch>
        </p:blipFill>
        <p:spPr>
          <a:xfrm>
            <a:off x="4140528" y="1162554"/>
            <a:ext cx="4594671" cy="5294906"/>
          </a:xfrm>
          <a:prstGeom prst="rect">
            <a:avLst/>
          </a:prstGeom>
          <a:ln w="3175">
            <a:solidFill>
              <a:schemeClr val="bg1">
                <a:lumMod val="85000"/>
              </a:schemeClr>
            </a:solidFill>
          </a:ln>
        </p:spPr>
      </p:pic>
      <p:grpSp>
        <p:nvGrpSpPr>
          <p:cNvPr id="23" name="Groep 22"/>
          <p:cNvGrpSpPr/>
          <p:nvPr/>
        </p:nvGrpSpPr>
        <p:grpSpPr>
          <a:xfrm>
            <a:off x="6788597" y="247707"/>
            <a:ext cx="3000375" cy="4006850"/>
            <a:chOff x="0" y="-6674"/>
            <a:chExt cx="3000375" cy="4007174"/>
          </a:xfrm>
        </p:grpSpPr>
        <p:pic>
          <p:nvPicPr>
            <p:cNvPr id="28" name="Afbeelding 27" descr="K:\BALG\HSEQ Private\PREVENTIE - SECURITE\02 - Arbeidsongeval - Accidents de travail\NL\2020\20200807 Andreas Speelmans - Open wonde na contact met kettingzaag Begraafplaats Oevel\Foto's AO Andreas Speelmans\IMG_8360.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rot="5400000">
              <a:off x="-500062" y="500062"/>
              <a:ext cx="4000500" cy="3000375"/>
            </a:xfrm>
            <a:prstGeom prst="rect">
              <a:avLst/>
            </a:prstGeom>
            <a:noFill/>
            <a:ln>
              <a:noFill/>
            </a:ln>
          </p:spPr>
        </p:pic>
        <p:grpSp>
          <p:nvGrpSpPr>
            <p:cNvPr id="25" name="Groep 24"/>
            <p:cNvGrpSpPr/>
            <p:nvPr/>
          </p:nvGrpSpPr>
          <p:grpSpPr>
            <a:xfrm>
              <a:off x="223157" y="-6674"/>
              <a:ext cx="1317172" cy="2842362"/>
              <a:chOff x="0" y="-6674"/>
              <a:chExt cx="1317172" cy="2842362"/>
            </a:xfrm>
            <a:solidFill>
              <a:srgbClr val="C4BD97">
                <a:alpha val="50196"/>
              </a:srgbClr>
            </a:solidFill>
          </p:grpSpPr>
          <p:sp>
            <p:nvSpPr>
              <p:cNvPr id="26" name="Vrije vorm 25"/>
              <p:cNvSpPr/>
              <p:nvPr/>
            </p:nvSpPr>
            <p:spPr>
              <a:xfrm>
                <a:off x="152400" y="484374"/>
                <a:ext cx="1164772" cy="2351314"/>
              </a:xfrm>
              <a:custGeom>
                <a:avLst/>
                <a:gdLst>
                  <a:gd name="connsiteX0" fmla="*/ 762000 w 1164772"/>
                  <a:gd name="connsiteY0" fmla="*/ 2291443 h 2351314"/>
                  <a:gd name="connsiteX1" fmla="*/ 0 w 1164772"/>
                  <a:gd name="connsiteY1" fmla="*/ 27214 h 2351314"/>
                  <a:gd name="connsiteX2" fmla="*/ 97972 w 1164772"/>
                  <a:gd name="connsiteY2" fmla="*/ 5443 h 2351314"/>
                  <a:gd name="connsiteX3" fmla="*/ 163286 w 1164772"/>
                  <a:gd name="connsiteY3" fmla="*/ 0 h 2351314"/>
                  <a:gd name="connsiteX4" fmla="*/ 212272 w 1164772"/>
                  <a:gd name="connsiteY4" fmla="*/ 27214 h 2351314"/>
                  <a:gd name="connsiteX5" fmla="*/ 239486 w 1164772"/>
                  <a:gd name="connsiteY5" fmla="*/ 65314 h 2351314"/>
                  <a:gd name="connsiteX6" fmla="*/ 337457 w 1164772"/>
                  <a:gd name="connsiteY6" fmla="*/ 65314 h 2351314"/>
                  <a:gd name="connsiteX7" fmla="*/ 402772 w 1164772"/>
                  <a:gd name="connsiteY7" fmla="*/ 65314 h 2351314"/>
                  <a:gd name="connsiteX8" fmla="*/ 468086 w 1164772"/>
                  <a:gd name="connsiteY8" fmla="*/ 70757 h 2351314"/>
                  <a:gd name="connsiteX9" fmla="*/ 1164772 w 1164772"/>
                  <a:gd name="connsiteY9" fmla="*/ 2160814 h 2351314"/>
                  <a:gd name="connsiteX10" fmla="*/ 1088572 w 1164772"/>
                  <a:gd name="connsiteY10" fmla="*/ 2160814 h 2351314"/>
                  <a:gd name="connsiteX11" fmla="*/ 930729 w 1164772"/>
                  <a:gd name="connsiteY11" fmla="*/ 2204357 h 2351314"/>
                  <a:gd name="connsiteX12" fmla="*/ 859972 w 1164772"/>
                  <a:gd name="connsiteY12" fmla="*/ 2264228 h 2351314"/>
                  <a:gd name="connsiteX13" fmla="*/ 838200 w 1164772"/>
                  <a:gd name="connsiteY13" fmla="*/ 2318657 h 2351314"/>
                  <a:gd name="connsiteX14" fmla="*/ 816429 w 1164772"/>
                  <a:gd name="connsiteY14" fmla="*/ 2351314 h 2351314"/>
                  <a:gd name="connsiteX15" fmla="*/ 762000 w 1164772"/>
                  <a:gd name="connsiteY15" fmla="*/ 2291443 h 23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4772" h="2351314">
                    <a:moveTo>
                      <a:pt x="762000" y="2291443"/>
                    </a:moveTo>
                    <a:lnTo>
                      <a:pt x="0" y="27214"/>
                    </a:lnTo>
                    <a:lnTo>
                      <a:pt x="97972" y="5443"/>
                    </a:lnTo>
                    <a:lnTo>
                      <a:pt x="163286" y="0"/>
                    </a:lnTo>
                    <a:lnTo>
                      <a:pt x="212272" y="27214"/>
                    </a:lnTo>
                    <a:lnTo>
                      <a:pt x="239486" y="65314"/>
                    </a:lnTo>
                    <a:lnTo>
                      <a:pt x="337457" y="65314"/>
                    </a:lnTo>
                    <a:lnTo>
                      <a:pt x="402772" y="65314"/>
                    </a:lnTo>
                    <a:lnTo>
                      <a:pt x="468086" y="70757"/>
                    </a:lnTo>
                    <a:lnTo>
                      <a:pt x="1164772" y="2160814"/>
                    </a:lnTo>
                    <a:lnTo>
                      <a:pt x="1088572" y="2160814"/>
                    </a:lnTo>
                    <a:lnTo>
                      <a:pt x="930729" y="2204357"/>
                    </a:lnTo>
                    <a:lnTo>
                      <a:pt x="859972" y="2264228"/>
                    </a:lnTo>
                    <a:lnTo>
                      <a:pt x="838200" y="2318657"/>
                    </a:lnTo>
                    <a:lnTo>
                      <a:pt x="816429" y="2351314"/>
                    </a:lnTo>
                    <a:lnTo>
                      <a:pt x="762000" y="22914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sp>
            <p:nvSpPr>
              <p:cNvPr id="27" name="Vrije vorm 26"/>
              <p:cNvSpPr/>
              <p:nvPr/>
            </p:nvSpPr>
            <p:spPr>
              <a:xfrm>
                <a:off x="0" y="-6674"/>
                <a:ext cx="430940" cy="348343"/>
              </a:xfrm>
              <a:custGeom>
                <a:avLst/>
                <a:gdLst>
                  <a:gd name="connsiteX0" fmla="*/ 108857 w 419100"/>
                  <a:gd name="connsiteY0" fmla="*/ 337457 h 348343"/>
                  <a:gd name="connsiteX1" fmla="*/ 0 w 419100"/>
                  <a:gd name="connsiteY1" fmla="*/ 0 h 348343"/>
                  <a:gd name="connsiteX2" fmla="*/ 370114 w 419100"/>
                  <a:gd name="connsiteY2" fmla="*/ 10886 h 348343"/>
                  <a:gd name="connsiteX3" fmla="*/ 419100 w 419100"/>
                  <a:gd name="connsiteY3" fmla="*/ 244929 h 348343"/>
                  <a:gd name="connsiteX4" fmla="*/ 408214 w 419100"/>
                  <a:gd name="connsiteY4" fmla="*/ 277586 h 348343"/>
                  <a:gd name="connsiteX5" fmla="*/ 375557 w 419100"/>
                  <a:gd name="connsiteY5" fmla="*/ 299357 h 348343"/>
                  <a:gd name="connsiteX6" fmla="*/ 321128 w 419100"/>
                  <a:gd name="connsiteY6" fmla="*/ 299357 h 348343"/>
                  <a:gd name="connsiteX7" fmla="*/ 304800 w 419100"/>
                  <a:gd name="connsiteY7" fmla="*/ 315686 h 348343"/>
                  <a:gd name="connsiteX8" fmla="*/ 277586 w 419100"/>
                  <a:gd name="connsiteY8" fmla="*/ 326572 h 348343"/>
                  <a:gd name="connsiteX9" fmla="*/ 223157 w 419100"/>
                  <a:gd name="connsiteY9" fmla="*/ 326572 h 348343"/>
                  <a:gd name="connsiteX10" fmla="*/ 174171 w 419100"/>
                  <a:gd name="connsiteY10" fmla="*/ 332014 h 348343"/>
                  <a:gd name="connsiteX11" fmla="*/ 163286 w 419100"/>
                  <a:gd name="connsiteY11" fmla="*/ 348343 h 348343"/>
                  <a:gd name="connsiteX12" fmla="*/ 108857 w 419100"/>
                  <a:gd name="connsiteY12" fmla="*/ 337457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100" h="348343">
                    <a:moveTo>
                      <a:pt x="108857" y="337457"/>
                    </a:moveTo>
                    <a:lnTo>
                      <a:pt x="0" y="0"/>
                    </a:lnTo>
                    <a:lnTo>
                      <a:pt x="370114" y="10886"/>
                    </a:lnTo>
                    <a:lnTo>
                      <a:pt x="419100" y="244929"/>
                    </a:lnTo>
                    <a:lnTo>
                      <a:pt x="408214" y="277586"/>
                    </a:lnTo>
                    <a:lnTo>
                      <a:pt x="375557" y="299357"/>
                    </a:lnTo>
                    <a:lnTo>
                      <a:pt x="321128" y="299357"/>
                    </a:lnTo>
                    <a:lnTo>
                      <a:pt x="304800" y="315686"/>
                    </a:lnTo>
                    <a:lnTo>
                      <a:pt x="277586" y="326572"/>
                    </a:lnTo>
                    <a:lnTo>
                      <a:pt x="223157" y="326572"/>
                    </a:lnTo>
                    <a:lnTo>
                      <a:pt x="174171" y="332014"/>
                    </a:lnTo>
                    <a:lnTo>
                      <a:pt x="163286" y="348343"/>
                    </a:lnTo>
                    <a:lnTo>
                      <a:pt x="108857" y="3374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grpSp>
      </p:grpSp>
      <p:pic>
        <p:nvPicPr>
          <p:cNvPr id="2" name="Afbeelding 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61705" y="998194"/>
            <a:ext cx="3077751" cy="4112235"/>
          </a:xfrm>
          <a:prstGeom prst="rect">
            <a:avLst/>
          </a:prstGeom>
        </p:spPr>
      </p:pic>
    </p:spTree>
    <p:extLst>
      <p:ext uri="{BB962C8B-B14F-4D97-AF65-F5344CB8AC3E}">
        <p14:creationId xmlns:p14="http://schemas.microsoft.com/office/powerpoint/2010/main" val="93523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6</a:t>
            </a:r>
            <a:r>
              <a:rPr lang="nl-NL" sz="3000" dirty="0" smtClean="0">
                <a:solidFill>
                  <a:schemeClr val="tx1">
                    <a:lumMod val="65000"/>
                    <a:lumOff val="35000"/>
                  </a:schemeClr>
                </a:solidFill>
                <a:latin typeface="Century Gothic"/>
                <a:cs typeface="Century Gothic"/>
              </a:rPr>
              <a:t>. </a:t>
            </a:r>
            <a:r>
              <a:rPr lang="nl-NL" sz="3000" dirty="0" err="1" smtClean="0">
                <a:solidFill>
                  <a:schemeClr val="tx1">
                    <a:lumMod val="65000"/>
                    <a:lumOff val="35000"/>
                  </a:schemeClr>
                </a:solidFill>
                <a:latin typeface="Century Gothic"/>
                <a:cs typeface="Century Gothic"/>
              </a:rPr>
              <a:t>Accidents</a:t>
            </a:r>
            <a:r>
              <a:rPr lang="nl-NL" sz="3000" dirty="0" smtClean="0">
                <a:solidFill>
                  <a:schemeClr val="tx1">
                    <a:lumMod val="65000"/>
                    <a:lumOff val="35000"/>
                  </a:schemeClr>
                </a:solidFill>
                <a:latin typeface="Century Gothic"/>
                <a:cs typeface="Century Gothic"/>
              </a:rPr>
              <a:t> de </a:t>
            </a:r>
            <a:r>
              <a:rPr lang="nl-NL" sz="3000" dirty="0" err="1" smtClean="0">
                <a:solidFill>
                  <a:schemeClr val="tx1">
                    <a:lumMod val="65000"/>
                    <a:lumOff val="35000"/>
                  </a:schemeClr>
                </a:solidFill>
                <a:latin typeface="Century Gothic"/>
                <a:cs typeface="Century Gothic"/>
              </a:rPr>
              <a:t>travail</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sp>
        <p:nvSpPr>
          <p:cNvPr id="10" name="Rechthoek 9"/>
          <p:cNvSpPr/>
          <p:nvPr/>
        </p:nvSpPr>
        <p:spPr>
          <a:xfrm>
            <a:off x="1090228" y="1339689"/>
            <a:ext cx="8626427" cy="407035"/>
          </a:xfrm>
          <a:prstGeom prst="rect">
            <a:avLst/>
          </a:prstGeom>
        </p:spPr>
        <p:txBody>
          <a:bodyPr wrap="square">
            <a:spAutoFit/>
          </a:bodyPr>
          <a:lstStyle/>
          <a:p>
            <a:pPr lvl="0">
              <a:lnSpc>
                <a:spcPct val="107000"/>
              </a:lnSpc>
              <a:spcAft>
                <a:spcPts val="0"/>
              </a:spcAft>
            </a:pPr>
            <a:r>
              <a:rPr lang="nl-BE" sz="2000" b="1" dirty="0" smtClean="0">
                <a:latin typeface="Calibri" panose="020F0502020204030204" pitchFamily="34" charset="0"/>
                <a:ea typeface="Calibri" panose="020F0502020204030204" pitchFamily="34" charset="0"/>
                <a:cs typeface="Times New Roman" panose="02020603050405020304" pitchFamily="18" charset="0"/>
              </a:rPr>
              <a:t>TOP 5</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14" name="Tijdelijke aanduiding voor inhoud 2"/>
          <p:cNvSpPr txBox="1">
            <a:spLocks/>
          </p:cNvSpPr>
          <p:nvPr/>
        </p:nvSpPr>
        <p:spPr bwMode="auto">
          <a:xfrm>
            <a:off x="4102689" y="1341741"/>
            <a:ext cx="4334088" cy="266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79" tIns="52139" rIns="104279" bIns="52139" numCol="1" anchor="t" anchorCtr="0" compatLnSpc="1">
            <a:prstTxWarp prst="textNoShape">
              <a:avLst/>
            </a:prstTxWarp>
          </a:bodyPr>
          <a:lstStyle>
            <a:lvl1pPr marL="354128" indent="-236085" algn="l" defTabSz="944342" rtl="0" eaLnBrk="1" fontAlgn="base" hangingPunct="1">
              <a:spcBef>
                <a:spcPct val="20000"/>
              </a:spcBef>
              <a:spcAft>
                <a:spcPct val="0"/>
              </a:spcAft>
              <a:buClr>
                <a:schemeClr val="accent1"/>
              </a:buClr>
              <a:buFont typeface="Arial" panose="020B0604020202020204" pitchFamily="34" charset="0"/>
              <a:buChar char="•"/>
              <a:defRPr sz="2267" kern="1200">
                <a:solidFill>
                  <a:schemeClr val="tx1"/>
                </a:solidFill>
                <a:latin typeface="+mn-lt"/>
                <a:ea typeface="+mn-ea"/>
                <a:cs typeface="+mn-cs"/>
              </a:defRPr>
            </a:lvl1pPr>
            <a:lvl2pPr marL="660752" indent="-236085" algn="l" defTabSz="944342" rtl="0" eaLnBrk="1" fontAlgn="base" hangingPunct="1">
              <a:spcBef>
                <a:spcPct val="20000"/>
              </a:spcBef>
              <a:spcAft>
                <a:spcPct val="0"/>
              </a:spcAft>
              <a:buClr>
                <a:schemeClr val="accent2"/>
              </a:buClr>
              <a:buFont typeface="Arial" panose="020B0604020202020204" pitchFamily="34" charset="0"/>
              <a:buChar char="•"/>
              <a:defRPr sz="1995" kern="1200">
                <a:solidFill>
                  <a:schemeClr val="tx1"/>
                </a:solidFill>
                <a:latin typeface="+mn-lt"/>
                <a:ea typeface="+mn-ea"/>
                <a:cs typeface="+mn-cs"/>
              </a:defRPr>
            </a:lvl2pPr>
            <a:lvl3pPr marL="1039351" indent="-236085" algn="l" defTabSz="944342" rtl="0" eaLnBrk="1" fontAlgn="base" hangingPunct="1">
              <a:spcBef>
                <a:spcPct val="20000"/>
              </a:spcBef>
              <a:spcAft>
                <a:spcPct val="0"/>
              </a:spcAft>
              <a:buClr>
                <a:srgbClr val="FF6700"/>
              </a:buClr>
              <a:buFont typeface="Arial" panose="020B0604020202020204" pitchFamily="34" charset="0"/>
              <a:buChar char="•"/>
              <a:defRPr sz="1814" kern="1200">
                <a:solidFill>
                  <a:schemeClr val="tx1"/>
                </a:solidFill>
                <a:latin typeface="+mn-lt"/>
                <a:ea typeface="+mn-ea"/>
                <a:cs typeface="+mn-cs"/>
              </a:defRPr>
            </a:lvl3pPr>
            <a:lvl4pPr marL="1322942" indent="-236085" algn="l" defTabSz="944342" rtl="0" eaLnBrk="1" fontAlgn="base" hangingPunct="1">
              <a:spcBef>
                <a:spcPct val="20000"/>
              </a:spcBef>
              <a:spcAft>
                <a:spcPct val="0"/>
              </a:spcAft>
              <a:buClr>
                <a:srgbClr val="909465"/>
              </a:buClr>
              <a:buFont typeface="Arial" panose="020B0604020202020204" pitchFamily="34" charset="0"/>
              <a:buChar char="•"/>
              <a:defRPr kern="1200">
                <a:solidFill>
                  <a:schemeClr val="tx1"/>
                </a:solidFill>
                <a:latin typeface="+mn-lt"/>
                <a:ea typeface="+mn-ea"/>
                <a:cs typeface="+mn-cs"/>
              </a:defRPr>
            </a:lvl4pPr>
            <a:lvl5pPr marL="1606532" indent="-236085" algn="l" defTabSz="944342" rtl="0" eaLnBrk="1" fontAlgn="base" hangingPunct="1">
              <a:spcBef>
                <a:spcPct val="20000"/>
              </a:spcBef>
              <a:spcAft>
                <a:spcPct val="0"/>
              </a:spcAft>
              <a:buClr>
                <a:srgbClr val="956B43"/>
              </a:buClr>
              <a:buFont typeface="Arial" panose="020B0604020202020204" pitchFamily="34" charset="0"/>
              <a:buChar char="•"/>
              <a:defRPr sz="1451" kern="1200">
                <a:solidFill>
                  <a:schemeClr val="tx1"/>
                </a:solidFill>
                <a:latin typeface="+mn-lt"/>
                <a:ea typeface="+mn-ea"/>
                <a:cs typeface="+mn-cs"/>
              </a:defRPr>
            </a:lvl5pPr>
            <a:lvl6pPr marL="1796634" indent="-189119" algn="l" defTabSz="945597" rtl="0" eaLnBrk="1" latinLnBrk="0" hangingPunct="1">
              <a:spcBef>
                <a:spcPct val="20000"/>
              </a:spcBef>
              <a:buClr>
                <a:schemeClr val="accent1"/>
              </a:buClr>
              <a:buFont typeface="Arial" pitchFamily="34" charset="0"/>
              <a:buChar char="•"/>
              <a:defRPr sz="1451" kern="1200" baseline="0">
                <a:solidFill>
                  <a:schemeClr val="tx1"/>
                </a:solidFill>
                <a:latin typeface="+mn-lt"/>
                <a:ea typeface="+mn-ea"/>
                <a:cs typeface="+mn-cs"/>
              </a:defRPr>
            </a:lvl6pPr>
            <a:lvl7pPr marL="1985753" indent="-189119" algn="l" defTabSz="945597" rtl="0" eaLnBrk="1" latinLnBrk="0" hangingPunct="1">
              <a:spcBef>
                <a:spcPct val="20000"/>
              </a:spcBef>
              <a:buClr>
                <a:schemeClr val="accent2"/>
              </a:buClr>
              <a:buFont typeface="Arial" pitchFamily="34" charset="0"/>
              <a:buChar char="•"/>
              <a:defRPr sz="1451" kern="1200">
                <a:solidFill>
                  <a:schemeClr val="tx1"/>
                </a:solidFill>
                <a:latin typeface="+mn-lt"/>
                <a:ea typeface="+mn-ea"/>
                <a:cs typeface="+mn-cs"/>
              </a:defRPr>
            </a:lvl7pPr>
            <a:lvl8pPr marL="2174872" indent="-189119" algn="l" defTabSz="945597" rtl="0" eaLnBrk="1" latinLnBrk="0" hangingPunct="1">
              <a:spcBef>
                <a:spcPct val="20000"/>
              </a:spcBef>
              <a:buClr>
                <a:schemeClr val="accent3"/>
              </a:buClr>
              <a:buFont typeface="Arial" pitchFamily="34" charset="0"/>
              <a:buChar char="•"/>
              <a:defRPr sz="1451" kern="1200">
                <a:solidFill>
                  <a:schemeClr val="tx1"/>
                </a:solidFill>
                <a:latin typeface="+mn-lt"/>
                <a:ea typeface="+mn-ea"/>
                <a:cs typeface="+mn-cs"/>
              </a:defRPr>
            </a:lvl8pPr>
            <a:lvl9pPr marL="2363992" indent="-189119" algn="l" defTabSz="945597" rtl="0" eaLnBrk="1" latinLnBrk="0" hangingPunct="1">
              <a:spcBef>
                <a:spcPct val="20000"/>
              </a:spcBef>
              <a:buClr>
                <a:schemeClr val="accent4"/>
              </a:buClr>
              <a:buFont typeface="Arial" pitchFamily="34" charset="0"/>
              <a:buChar char="•"/>
              <a:defRPr sz="1451" kern="1200">
                <a:solidFill>
                  <a:schemeClr val="tx1"/>
                </a:solidFill>
                <a:latin typeface="+mn-lt"/>
                <a:ea typeface="+mn-ea"/>
                <a:cs typeface="+mn-cs"/>
              </a:defRPr>
            </a:lvl9pPr>
          </a:lstStyle>
          <a:p>
            <a:pPr marL="130175" indent="0">
              <a:buFont typeface="Arial" panose="020B0604020202020204" pitchFamily="34" charset="0"/>
              <a:buNone/>
            </a:pPr>
            <a:r>
              <a:rPr lang="nl-BE" sz="2400" b="1" dirty="0" smtClean="0"/>
              <a:t>2021 </a:t>
            </a:r>
            <a:r>
              <a:rPr lang="nl-BE" sz="2400" dirty="0" smtClean="0"/>
              <a:t>top 5</a:t>
            </a:r>
            <a:r>
              <a:rPr lang="nl-BE" sz="2400" b="1" dirty="0" smtClean="0"/>
              <a:t> </a:t>
            </a:r>
          </a:p>
          <a:p>
            <a:pPr marL="130175" indent="0">
              <a:buFont typeface="Arial" panose="020B0604020202020204" pitchFamily="34" charset="0"/>
              <a:buNone/>
            </a:pPr>
            <a:endParaRPr lang="nl-BE" sz="1100" dirty="0" smtClean="0"/>
          </a:p>
          <a:p>
            <a:pPr marL="587375" indent="-457200">
              <a:buFont typeface="+mj-lt"/>
              <a:buAutoNum type="arabicPeriod"/>
            </a:pPr>
            <a:r>
              <a:rPr lang="nl-BE" sz="2000" dirty="0" err="1" smtClean="0">
                <a:solidFill>
                  <a:srgbClr val="30BA37"/>
                </a:solidFill>
              </a:rPr>
              <a:t>Débroussailleuse</a:t>
            </a:r>
            <a:r>
              <a:rPr lang="nl-BE" sz="2000" dirty="0" smtClean="0">
                <a:solidFill>
                  <a:srgbClr val="30BA37"/>
                </a:solidFill>
              </a:rPr>
              <a:t> (20)</a:t>
            </a:r>
          </a:p>
          <a:p>
            <a:pPr marL="587375" indent="-457200">
              <a:buFont typeface="+mj-lt"/>
              <a:buAutoNum type="arabicPeriod"/>
            </a:pPr>
            <a:r>
              <a:rPr lang="nl-BE" sz="2000" dirty="0" err="1" smtClean="0">
                <a:solidFill>
                  <a:schemeClr val="accent4">
                    <a:lumMod val="75000"/>
                  </a:schemeClr>
                </a:solidFill>
              </a:rPr>
              <a:t>Abattage</a:t>
            </a:r>
            <a:r>
              <a:rPr lang="nl-BE" sz="2000" dirty="0" smtClean="0">
                <a:solidFill>
                  <a:schemeClr val="accent4">
                    <a:lumMod val="75000"/>
                  </a:schemeClr>
                </a:solidFill>
              </a:rPr>
              <a:t> et </a:t>
            </a:r>
            <a:r>
              <a:rPr lang="nl-BE" sz="2000" dirty="0" err="1" smtClean="0">
                <a:solidFill>
                  <a:schemeClr val="accent4">
                    <a:lumMod val="75000"/>
                  </a:schemeClr>
                </a:solidFill>
              </a:rPr>
              <a:t>élagage</a:t>
            </a:r>
            <a:r>
              <a:rPr lang="nl-BE" sz="2000" dirty="0" smtClean="0">
                <a:solidFill>
                  <a:schemeClr val="accent4">
                    <a:lumMod val="75000"/>
                  </a:schemeClr>
                </a:solidFill>
              </a:rPr>
              <a:t> (14)</a:t>
            </a:r>
          </a:p>
          <a:p>
            <a:pPr marL="587375" indent="-457200">
              <a:buFont typeface="+mj-lt"/>
              <a:buAutoNum type="arabicPeriod"/>
            </a:pPr>
            <a:r>
              <a:rPr lang="nl-BE" sz="2000" dirty="0" err="1" smtClean="0"/>
              <a:t>Déplacements</a:t>
            </a:r>
            <a:r>
              <a:rPr lang="nl-BE" sz="2000" dirty="0" smtClean="0"/>
              <a:t> (10)</a:t>
            </a:r>
          </a:p>
          <a:p>
            <a:pPr marL="587375" indent="-457200">
              <a:buFont typeface="+mj-lt"/>
              <a:buAutoNum type="arabicPeriod"/>
            </a:pPr>
            <a:r>
              <a:rPr lang="nl-BE" sz="2000" dirty="0" smtClean="0"/>
              <a:t>Taille-</a:t>
            </a:r>
            <a:r>
              <a:rPr lang="nl-BE" sz="2000" dirty="0" err="1" smtClean="0"/>
              <a:t>haies</a:t>
            </a:r>
            <a:r>
              <a:rPr lang="nl-BE" sz="2000" dirty="0" smtClean="0"/>
              <a:t> (8)</a:t>
            </a:r>
          </a:p>
          <a:p>
            <a:pPr marL="587375" indent="-457200">
              <a:buFont typeface="+mj-lt"/>
              <a:buAutoNum type="arabicPeriod"/>
            </a:pPr>
            <a:r>
              <a:rPr lang="nl-BE" sz="2000" dirty="0" smtClean="0"/>
              <a:t>Monter et </a:t>
            </a:r>
            <a:r>
              <a:rPr lang="nl-BE" sz="2000" dirty="0" err="1" smtClean="0"/>
              <a:t>descendre</a:t>
            </a:r>
            <a:r>
              <a:rPr lang="nl-BE" sz="2000" dirty="0"/>
              <a:t> </a:t>
            </a:r>
            <a:r>
              <a:rPr lang="nl-BE" sz="2000" dirty="0" smtClean="0"/>
              <a:t>(8)</a:t>
            </a:r>
          </a:p>
        </p:txBody>
      </p:sp>
      <p:sp>
        <p:nvSpPr>
          <p:cNvPr id="15" name="Tijdelijke aanduiding voor inhoud 2"/>
          <p:cNvSpPr txBox="1">
            <a:spLocks/>
          </p:cNvSpPr>
          <p:nvPr/>
        </p:nvSpPr>
        <p:spPr bwMode="auto">
          <a:xfrm>
            <a:off x="8436777" y="1347445"/>
            <a:ext cx="3548654" cy="26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79" tIns="52139" rIns="104279" bIns="52139" numCol="1" anchor="t" anchorCtr="0" compatLnSpc="1">
            <a:prstTxWarp prst="textNoShape">
              <a:avLst/>
            </a:prstTxWarp>
          </a:bodyPr>
          <a:lstStyle>
            <a:lvl1pPr marL="390525" indent="-260350" algn="l" defTabSz="1041400" rtl="0" eaLnBrk="0" fontAlgn="base" hangingPunct="0">
              <a:spcBef>
                <a:spcPct val="20000"/>
              </a:spcBef>
              <a:spcAft>
                <a:spcPct val="0"/>
              </a:spcAft>
              <a:buClr>
                <a:schemeClr val="accent1"/>
              </a:buClr>
              <a:buFont typeface="Arial" charset="0"/>
              <a:buChar char="•"/>
              <a:defRPr sz="2500" kern="1200">
                <a:solidFill>
                  <a:schemeClr val="tx1"/>
                </a:solidFill>
                <a:latin typeface="+mn-lt"/>
                <a:ea typeface="+mn-ea"/>
                <a:cs typeface="+mn-cs"/>
              </a:defRPr>
            </a:lvl1pPr>
            <a:lvl2pPr marL="728663" indent="-260350" algn="l" defTabSz="1041400" rtl="0" eaLnBrk="0" fontAlgn="base" hangingPunct="0">
              <a:spcBef>
                <a:spcPct val="20000"/>
              </a:spcBef>
              <a:spcAft>
                <a:spcPct val="0"/>
              </a:spcAft>
              <a:buClr>
                <a:schemeClr val="accent2"/>
              </a:buClr>
              <a:buFont typeface="Arial" charset="0"/>
              <a:buChar char="•"/>
              <a:defRPr sz="2200" kern="1200">
                <a:solidFill>
                  <a:schemeClr val="tx1"/>
                </a:solidFill>
                <a:latin typeface="+mn-lt"/>
                <a:ea typeface="+mn-ea"/>
                <a:cs typeface="+mn-cs"/>
              </a:defRPr>
            </a:lvl2pPr>
            <a:lvl3pPr marL="1146175" indent="-260350" algn="l" defTabSz="1041400" rtl="0" eaLnBrk="0" fontAlgn="base" hangingPunct="0">
              <a:spcBef>
                <a:spcPct val="20000"/>
              </a:spcBef>
              <a:spcAft>
                <a:spcPct val="0"/>
              </a:spcAft>
              <a:buClr>
                <a:srgbClr val="FF6700"/>
              </a:buClr>
              <a:buFont typeface="Arial" charset="0"/>
              <a:buChar char="•"/>
              <a:defRPr sz="2000" kern="1200">
                <a:solidFill>
                  <a:schemeClr val="tx1"/>
                </a:solidFill>
                <a:latin typeface="+mn-lt"/>
                <a:ea typeface="+mn-ea"/>
                <a:cs typeface="+mn-cs"/>
              </a:defRPr>
            </a:lvl3pPr>
            <a:lvl4pPr marL="1458913" indent="-260350" algn="l" defTabSz="1041400" rtl="0" eaLnBrk="0" fontAlgn="base" hangingPunct="0">
              <a:spcBef>
                <a:spcPct val="20000"/>
              </a:spcBef>
              <a:spcAft>
                <a:spcPct val="0"/>
              </a:spcAft>
              <a:buClr>
                <a:srgbClr val="909465"/>
              </a:buClr>
              <a:buFont typeface="Arial" charset="0"/>
              <a:buChar char="•"/>
              <a:defRPr kern="1200">
                <a:solidFill>
                  <a:schemeClr val="tx1"/>
                </a:solidFill>
                <a:latin typeface="+mn-lt"/>
                <a:ea typeface="+mn-ea"/>
                <a:cs typeface="+mn-cs"/>
              </a:defRPr>
            </a:lvl4pPr>
            <a:lvl5pPr marL="1771650" indent="-260350" algn="l" defTabSz="1041400" rtl="0" eaLnBrk="0" fontAlgn="base" hangingPunct="0">
              <a:spcBef>
                <a:spcPct val="20000"/>
              </a:spcBef>
              <a:spcAft>
                <a:spcPct val="0"/>
              </a:spcAft>
              <a:buClr>
                <a:srgbClr val="956B43"/>
              </a:buClr>
              <a:buFont typeface="Arial" charset="0"/>
              <a:buChar char="•"/>
              <a:defRPr sz="1600" kern="1200">
                <a:solidFill>
                  <a:schemeClr val="tx1"/>
                </a:solidFill>
                <a:latin typeface="+mn-lt"/>
                <a:ea typeface="+mn-ea"/>
                <a:cs typeface="+mn-cs"/>
              </a:defRPr>
            </a:lvl5pPr>
            <a:lvl6pPr marL="1981290" indent="-208556" algn="l" defTabSz="1042784"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2189847" indent="-208556" algn="l" defTabSz="1042784"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398403" indent="-208556" algn="l" defTabSz="1042784"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606961" indent="-208556" algn="l" defTabSz="1042784"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pPr marL="130175" indent="0">
              <a:buFont typeface="Arial" charset="0"/>
              <a:buNone/>
            </a:pPr>
            <a:r>
              <a:rPr lang="nl-BE" sz="2400" b="1" dirty="0" smtClean="0"/>
              <a:t>2022 </a:t>
            </a:r>
            <a:r>
              <a:rPr lang="nl-BE" sz="2400" dirty="0" smtClean="0"/>
              <a:t>top 5</a:t>
            </a:r>
            <a:r>
              <a:rPr lang="nl-BE" sz="2400" b="1" dirty="0" smtClean="0"/>
              <a:t> </a:t>
            </a:r>
          </a:p>
          <a:p>
            <a:pPr marL="130175" indent="0">
              <a:buFont typeface="Arial" charset="0"/>
              <a:buNone/>
            </a:pPr>
            <a:endParaRPr lang="nl-BE" sz="1100" dirty="0"/>
          </a:p>
          <a:p>
            <a:pPr marL="587375" indent="-457200">
              <a:buFont typeface="+mj-lt"/>
              <a:buAutoNum type="arabicPeriod"/>
            </a:pPr>
            <a:r>
              <a:rPr lang="nl-BE" sz="2000" dirty="0" err="1" smtClean="0">
                <a:solidFill>
                  <a:srgbClr val="30BA37"/>
                </a:solidFill>
              </a:rPr>
              <a:t>Débroussailleuse</a:t>
            </a:r>
            <a:r>
              <a:rPr lang="nl-BE" sz="2000" dirty="0" smtClean="0">
                <a:solidFill>
                  <a:srgbClr val="30BA37"/>
                </a:solidFill>
              </a:rPr>
              <a:t> (13)</a:t>
            </a:r>
          </a:p>
          <a:p>
            <a:pPr marL="587375" indent="-457200">
              <a:buFont typeface="+mj-lt"/>
              <a:buAutoNum type="arabicPeriod"/>
            </a:pPr>
            <a:r>
              <a:rPr lang="nl-BE" sz="2000" dirty="0" err="1" smtClean="0">
                <a:solidFill>
                  <a:schemeClr val="accent4">
                    <a:lumMod val="75000"/>
                  </a:schemeClr>
                </a:solidFill>
              </a:rPr>
              <a:t>Broyeur</a:t>
            </a:r>
            <a:r>
              <a:rPr lang="nl-BE" sz="2000" dirty="0" smtClean="0">
                <a:solidFill>
                  <a:schemeClr val="accent4">
                    <a:lumMod val="75000"/>
                  </a:schemeClr>
                </a:solidFill>
              </a:rPr>
              <a:t> (8)</a:t>
            </a:r>
          </a:p>
          <a:p>
            <a:pPr marL="587375" indent="-457200">
              <a:buFont typeface="+mj-lt"/>
              <a:buAutoNum type="arabicPeriod"/>
            </a:pPr>
            <a:r>
              <a:rPr lang="nl-BE" sz="2000" dirty="0" err="1" smtClean="0">
                <a:solidFill>
                  <a:schemeClr val="accent4">
                    <a:lumMod val="75000"/>
                  </a:schemeClr>
                </a:solidFill>
              </a:rPr>
              <a:t>Abattage</a:t>
            </a:r>
            <a:r>
              <a:rPr lang="nl-BE" sz="2000" dirty="0" smtClean="0">
                <a:solidFill>
                  <a:schemeClr val="accent4">
                    <a:lumMod val="75000"/>
                  </a:schemeClr>
                </a:solidFill>
              </a:rPr>
              <a:t> et </a:t>
            </a:r>
            <a:r>
              <a:rPr lang="nl-BE" sz="2000" dirty="0" err="1" smtClean="0">
                <a:solidFill>
                  <a:schemeClr val="accent4">
                    <a:lumMod val="75000"/>
                  </a:schemeClr>
                </a:solidFill>
              </a:rPr>
              <a:t>élagage</a:t>
            </a:r>
            <a:r>
              <a:rPr lang="nl-BE" sz="2000" dirty="0" smtClean="0">
                <a:solidFill>
                  <a:schemeClr val="accent4">
                    <a:lumMod val="75000"/>
                  </a:schemeClr>
                </a:solidFill>
              </a:rPr>
              <a:t> (7)</a:t>
            </a:r>
          </a:p>
          <a:p>
            <a:pPr marL="587375" indent="-457200">
              <a:buFont typeface="+mj-lt"/>
              <a:buAutoNum type="arabicPeriod"/>
            </a:pPr>
            <a:r>
              <a:rPr lang="nl-BE" sz="2000" dirty="0" err="1" smtClean="0"/>
              <a:t>Entretien</a:t>
            </a:r>
            <a:r>
              <a:rPr lang="nl-BE" sz="2000" dirty="0" smtClean="0"/>
              <a:t> (7)</a:t>
            </a:r>
            <a:endParaRPr lang="nl-BE" sz="2000" dirty="0"/>
          </a:p>
          <a:p>
            <a:pPr marL="587375" indent="-457200">
              <a:buFont typeface="+mj-lt"/>
              <a:buAutoNum type="arabicPeriod"/>
            </a:pPr>
            <a:r>
              <a:rPr lang="nl-BE" sz="2000" dirty="0" smtClean="0"/>
              <a:t>Monter et </a:t>
            </a:r>
            <a:r>
              <a:rPr lang="nl-BE" sz="2000" dirty="0" err="1" smtClean="0"/>
              <a:t>descendre</a:t>
            </a:r>
            <a:r>
              <a:rPr lang="nl-BE" sz="2000" dirty="0" smtClean="0"/>
              <a:t> (6)</a:t>
            </a:r>
          </a:p>
        </p:txBody>
      </p:sp>
      <p:pic>
        <p:nvPicPr>
          <p:cNvPr id="1026" name="02FC5450-B820-42A6-A6EF-92A5989E155A" descr="IMG_532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55393" y="2474302"/>
            <a:ext cx="4747459" cy="356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78F8576A-E3B0-4975-9E93-30F9B2D97DB9" descr="IMG_019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03695" y="4003568"/>
            <a:ext cx="3499678" cy="262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37B3D339-2433-4432-B139-2A06BAB24F87" descr="IMG_025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08434" y="3926403"/>
            <a:ext cx="3602566" cy="270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18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6</a:t>
            </a:r>
            <a:r>
              <a:rPr lang="nl-NL" sz="3000" dirty="0" smtClean="0">
                <a:solidFill>
                  <a:schemeClr val="tx1">
                    <a:lumMod val="65000"/>
                    <a:lumOff val="35000"/>
                  </a:schemeClr>
                </a:solidFill>
                <a:latin typeface="Century Gothic"/>
                <a:cs typeface="Century Gothic"/>
              </a:rPr>
              <a:t>. Accident de </a:t>
            </a:r>
            <a:r>
              <a:rPr lang="nl-NL" sz="3000" dirty="0" err="1" smtClean="0">
                <a:solidFill>
                  <a:schemeClr val="tx1">
                    <a:lumMod val="65000"/>
                    <a:lumOff val="35000"/>
                  </a:schemeClr>
                </a:solidFill>
                <a:latin typeface="Century Gothic"/>
                <a:cs typeface="Century Gothic"/>
              </a:rPr>
              <a:t>travail</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pic>
        <p:nvPicPr>
          <p:cNvPr id="24" name="EA00E6C4-88CF-4756-B1BE-42ECD5CE2507" descr="SNAP_20221001-16455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734868" y="1173566"/>
            <a:ext cx="3387800" cy="378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Afbeelding 28"/>
          <p:cNvPicPr/>
          <p:nvPr/>
        </p:nvPicPr>
        <p:blipFill rotWithShape="1">
          <a:blip r:embed="rId5" cstate="email">
            <a:extLst>
              <a:ext uri="{28A0092B-C50C-407E-A947-70E740481C1C}">
                <a14:useLocalDpi xmlns:a14="http://schemas.microsoft.com/office/drawing/2010/main"/>
              </a:ext>
            </a:extLst>
          </a:blip>
          <a:srcRect t="16923"/>
          <a:stretch/>
        </p:blipFill>
        <p:spPr>
          <a:xfrm>
            <a:off x="6330071" y="370336"/>
            <a:ext cx="4155845" cy="6168576"/>
          </a:xfrm>
          <a:prstGeom prst="rect">
            <a:avLst/>
          </a:prstGeom>
        </p:spPr>
      </p:pic>
      <p:grpSp>
        <p:nvGrpSpPr>
          <p:cNvPr id="30" name="Groep 9"/>
          <p:cNvGrpSpPr/>
          <p:nvPr/>
        </p:nvGrpSpPr>
        <p:grpSpPr>
          <a:xfrm>
            <a:off x="725230" y="3598336"/>
            <a:ext cx="5448270" cy="3049478"/>
            <a:chOff x="1566239" y="1115763"/>
            <a:chExt cx="8883505" cy="4895092"/>
          </a:xfrm>
        </p:grpSpPr>
        <p:pic>
          <p:nvPicPr>
            <p:cNvPr id="31" name="0B0CE64B-CEC3-4F75-A9DC-FD12C05F317A" descr="IMG_231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66239" y="1130337"/>
              <a:ext cx="6534892" cy="487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20DA1D5F-39EB-47F4-9B31-7F9D26F7F510" descr="fa6f2d15-75ce-47bb-8958-99e9e1703f0b.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78425" y="1115763"/>
              <a:ext cx="3671319" cy="489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Groep 23"/>
          <p:cNvGrpSpPr/>
          <p:nvPr/>
        </p:nvGrpSpPr>
        <p:grpSpPr>
          <a:xfrm>
            <a:off x="4923816" y="370336"/>
            <a:ext cx="6128750" cy="4264796"/>
            <a:chOff x="1586975" y="1372249"/>
            <a:chExt cx="6128750" cy="4264796"/>
          </a:xfrm>
        </p:grpSpPr>
        <p:pic>
          <p:nvPicPr>
            <p:cNvPr id="34" name="BA388BA3-089A-43F6-A416-7540ECB90411" descr="9d374c6e-07ca-4f96-b7ef-a20313ca5af7.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30227"/>
            <a:stretch/>
          </p:blipFill>
          <p:spPr bwMode="auto">
            <a:xfrm>
              <a:off x="1586975" y="1373929"/>
              <a:ext cx="2221955" cy="424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E275BF41-7350-4441-8E63-A630A4E702E0" descr="7a8cd75c-f9f9-4471-a7cd-1bc71fd60159.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t="25411" b="7886"/>
            <a:stretch/>
          </p:blipFill>
          <p:spPr bwMode="auto">
            <a:xfrm rot="5400000">
              <a:off x="2740580" y="2435888"/>
              <a:ext cx="4244729" cy="212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0FEA83C1-7292-4215-A9E1-2DAA6C0BF0D8" descr="IMG_0548.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t="34733" b="8802"/>
            <a:stretch/>
          </p:blipFill>
          <p:spPr bwMode="auto">
            <a:xfrm rot="5400000">
              <a:off x="4680263" y="2601582"/>
              <a:ext cx="4264796" cy="180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Afbeelding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5026" y="2691855"/>
            <a:ext cx="6860980" cy="3976980"/>
          </a:xfrm>
          <a:prstGeom prst="rect">
            <a:avLst/>
          </a:prstGeom>
        </p:spPr>
      </p:pic>
      <p:grpSp>
        <p:nvGrpSpPr>
          <p:cNvPr id="19" name="Groep 9"/>
          <p:cNvGrpSpPr/>
          <p:nvPr/>
        </p:nvGrpSpPr>
        <p:grpSpPr>
          <a:xfrm>
            <a:off x="3155399" y="142194"/>
            <a:ext cx="5776422" cy="6607354"/>
            <a:chOff x="2733772" y="60091"/>
            <a:chExt cx="5776422" cy="6607354"/>
          </a:xfrm>
        </p:grpSpPr>
        <p:pic>
          <p:nvPicPr>
            <p:cNvPr id="20" name="Afbeelding 22" descr="C:\Users\BPTO\AppData\Local\Microsoft\Windows\INetCache\Content.Word\20200617_131152.JPG"/>
            <p:cNvPicPr/>
            <p:nvPr/>
          </p:nvPicPr>
          <p:blipFill rotWithShape="1">
            <a:blip r:embed="rId12" cstate="email">
              <a:extLst>
                <a:ext uri="{28A0092B-C50C-407E-A947-70E740481C1C}">
                  <a14:useLocalDpi xmlns:a14="http://schemas.microsoft.com/office/drawing/2010/main"/>
                </a:ext>
              </a:extLst>
            </a:blip>
            <a:srcRect l="10534"/>
            <a:stretch/>
          </p:blipFill>
          <p:spPr bwMode="auto">
            <a:xfrm rot="5400000">
              <a:off x="1914020" y="885240"/>
              <a:ext cx="5250813" cy="3600518"/>
            </a:xfrm>
            <a:prstGeom prst="rect">
              <a:avLst/>
            </a:prstGeom>
            <a:noFill/>
            <a:ln>
              <a:noFill/>
            </a:ln>
            <a:extLst>
              <a:ext uri="{53640926-AAD7-44D8-BBD7-CCE9431645EC}">
                <a14:shadowObscured xmlns:a14="http://schemas.microsoft.com/office/drawing/2010/main"/>
              </a:ext>
            </a:extLst>
          </p:spPr>
        </p:pic>
        <p:pic>
          <p:nvPicPr>
            <p:cNvPr id="21" name="Afbeelding 23" descr="C:\Users\BPTO\AppData\Local\Microsoft\Windows\INetCache\Content.Word\20200617_125324.JPG"/>
            <p:cNvPicPr/>
            <p:nvPr/>
          </p:nvPicPr>
          <p:blipFill rotWithShape="1">
            <a:blip r:embed="rId13" cstate="email">
              <a:extLst>
                <a:ext uri="{28A0092B-C50C-407E-A947-70E740481C1C}">
                  <a14:useLocalDpi xmlns:a14="http://schemas.microsoft.com/office/drawing/2010/main"/>
                </a:ext>
              </a:extLst>
            </a:blip>
            <a:srcRect l="10203"/>
            <a:stretch/>
          </p:blipFill>
          <p:spPr bwMode="auto">
            <a:xfrm rot="5400000">
              <a:off x="4232466" y="1033178"/>
              <a:ext cx="5250815" cy="3304641"/>
            </a:xfrm>
            <a:prstGeom prst="rect">
              <a:avLst/>
            </a:prstGeom>
            <a:noFill/>
            <a:ln>
              <a:noFill/>
            </a:ln>
            <a:extLst>
              <a:ext uri="{53640926-AAD7-44D8-BBD7-CCE9431645EC}">
                <a14:shadowObscured xmlns:a14="http://schemas.microsoft.com/office/drawing/2010/main"/>
              </a:ext>
            </a:extLst>
          </p:spPr>
        </p:pic>
        <p:pic>
          <p:nvPicPr>
            <p:cNvPr id="22" name="Afbeelding 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733772" y="3414510"/>
              <a:ext cx="5776422" cy="3252935"/>
            </a:xfrm>
            <a:prstGeom prst="rect">
              <a:avLst/>
            </a:prstGeom>
          </p:spPr>
        </p:pic>
      </p:grpSp>
      <p:grpSp>
        <p:nvGrpSpPr>
          <p:cNvPr id="23" name="Groep 14"/>
          <p:cNvGrpSpPr/>
          <p:nvPr/>
        </p:nvGrpSpPr>
        <p:grpSpPr>
          <a:xfrm>
            <a:off x="4961053" y="2556611"/>
            <a:ext cx="5866770" cy="4022657"/>
            <a:chOff x="207226" y="965237"/>
            <a:chExt cx="7502266" cy="5129131"/>
          </a:xfrm>
        </p:grpSpPr>
        <p:pic>
          <p:nvPicPr>
            <p:cNvPr id="25" name="Picture 2" descr="189d52b157a40ba61b2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848654" y="967006"/>
              <a:ext cx="3860838" cy="51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846937E5-A628-4162-912F-970DABC398C5" descr="IMG_6144.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rot="5400000">
              <a:off x="-433915" y="1606378"/>
              <a:ext cx="5129131" cy="384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7251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smtClean="0">
                <a:solidFill>
                  <a:schemeClr val="tx1">
                    <a:lumMod val="65000"/>
                    <a:lumOff val="35000"/>
                  </a:schemeClr>
                </a:solidFill>
                <a:latin typeface="Century Gothic"/>
                <a:cs typeface="Century Gothic"/>
              </a:rPr>
              <a:t>7. Accident du </a:t>
            </a:r>
            <a:r>
              <a:rPr lang="nl-NL" sz="3000" dirty="0" err="1" smtClean="0">
                <a:solidFill>
                  <a:schemeClr val="tx1">
                    <a:lumMod val="65000"/>
                    <a:lumOff val="35000"/>
                  </a:schemeClr>
                </a:solidFill>
                <a:latin typeface="Century Gothic"/>
                <a:cs typeface="Century Gothic"/>
              </a:rPr>
              <a:t>travail</a:t>
            </a:r>
            <a:r>
              <a:rPr lang="nl-NL" sz="3000" dirty="0" smtClean="0">
                <a:solidFill>
                  <a:schemeClr val="tx1">
                    <a:lumMod val="65000"/>
                    <a:lumOff val="35000"/>
                  </a:schemeClr>
                </a:solidFill>
                <a:latin typeface="Century Gothic"/>
                <a:cs typeface="Century Gothic"/>
              </a:rPr>
              <a:t> grave</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sp>
        <p:nvSpPr>
          <p:cNvPr id="10" name="Rechthoek 9"/>
          <p:cNvSpPr/>
          <p:nvPr/>
        </p:nvSpPr>
        <p:spPr>
          <a:xfrm>
            <a:off x="6705600" y="1418788"/>
            <a:ext cx="5341258" cy="4966296"/>
          </a:xfrm>
          <a:prstGeom prst="rect">
            <a:avLst/>
          </a:prstGeom>
        </p:spPr>
        <p:txBody>
          <a:bodyPr wrap="square">
            <a:spAutoFit/>
          </a:bodyPr>
          <a:lstStyle/>
          <a:p>
            <a:pPr lvl="0">
              <a:lnSpc>
                <a:spcPct val="107000"/>
              </a:lnSpc>
              <a:spcAft>
                <a:spcPts val="0"/>
              </a:spcAft>
            </a:pPr>
            <a:r>
              <a:rPr lang="fr-BE" sz="2000" dirty="0" smtClean="0">
                <a:latin typeface="Calibri" panose="020F0502020204030204" pitchFamily="34" charset="0"/>
                <a:ea typeface="Calibri" panose="020F0502020204030204" pitchFamily="34" charset="0"/>
                <a:cs typeface="Times New Roman" panose="02020603050405020304" pitchFamily="18" charset="0"/>
              </a:rPr>
              <a:t>Informez dès que possible votre superviseur direct et votre service de prévention.</a:t>
            </a: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Un</a:t>
            </a:r>
            <a:r>
              <a:rPr lang="nl-BE" sz="2000" dirty="0" smtClean="0">
                <a:latin typeface="Calibri" panose="020F0502020204030204" pitchFamily="34" charset="0"/>
                <a:ea typeface="Calibri" panose="020F0502020204030204" pitchFamily="34" charset="0"/>
                <a:cs typeface="Times New Roman" panose="02020603050405020304" pitchFamily="18" charset="0"/>
              </a:rPr>
              <a:t> ATG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provoque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souvent</a:t>
            </a:r>
            <a:r>
              <a:rPr lang="nl-BE" sz="2000" dirty="0" smtClean="0">
                <a:latin typeface="Calibri" panose="020F0502020204030204" pitchFamily="34" charset="0"/>
                <a:ea typeface="Calibri" panose="020F0502020204030204" pitchFamily="34" charset="0"/>
                <a:cs typeface="Times New Roman" panose="02020603050405020304" pitchFamily="18" charset="0"/>
              </a:rPr>
              <a:t> des blessures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nécessitant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une</a:t>
            </a:r>
            <a:r>
              <a:rPr lang="nl-BE" sz="2000" dirty="0" smtClean="0">
                <a:latin typeface="Calibri" panose="020F0502020204030204" pitchFamily="34" charset="0"/>
                <a:ea typeface="Calibri" panose="020F0502020204030204" pitchFamily="34" charset="0"/>
                <a:cs typeface="Times New Roman" panose="02020603050405020304" pitchFamily="18" charset="0"/>
              </a:rPr>
              <a:t> prise en charge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rapide</a:t>
            </a:r>
            <a:r>
              <a:rPr lang="nl-BE" sz="2000" dirty="0" smtClean="0">
                <a:latin typeface="Calibri" panose="020F0502020204030204" pitchFamily="34" charset="0"/>
                <a:ea typeface="Calibri" panose="020F0502020204030204" pitchFamily="34" charset="0"/>
                <a:cs typeface="Times New Roman" panose="02020603050405020304" pitchFamily="18" charset="0"/>
              </a:rPr>
              <a:t> à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l’hopital</a:t>
            </a:r>
            <a:r>
              <a:rPr lang="nl-BE" sz="2000" dirty="0">
                <a:latin typeface="Calibri" panose="020F0502020204030204" pitchFamily="34" charset="0"/>
                <a:ea typeface="Calibri" panose="020F0502020204030204" pitchFamily="34" charset="0"/>
                <a:cs typeface="Times New Roman" panose="02020603050405020304" pitchFamily="18" charset="0"/>
              </a:rPr>
              <a:t> </a:t>
            </a:r>
            <a:r>
              <a:rPr lang="nl-BE" sz="2000" dirty="0" smtClean="0">
                <a:latin typeface="Calibri" panose="020F0502020204030204" pitchFamily="34" charset="0"/>
                <a:ea typeface="Calibri" panose="020F0502020204030204" pitchFamily="34" charset="0"/>
                <a:cs typeface="Times New Roman" panose="02020603050405020304" pitchFamily="18" charset="0"/>
              </a:rPr>
              <a:t>=&gt;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Appelez</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l’ambulance</a:t>
            </a:r>
            <a:r>
              <a:rPr lang="nl-BE" sz="2000" dirty="0">
                <a:latin typeface="Calibri" panose="020F0502020204030204" pitchFamily="34" charset="0"/>
                <a:ea typeface="Calibri" panose="020F0502020204030204" pitchFamily="34" charset="0"/>
                <a:cs typeface="Times New Roman" panose="02020603050405020304" pitchFamily="18" charset="0"/>
              </a:rPr>
              <a:t>.</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Exemples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Chute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hauteur</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Choc</a:t>
            </a:r>
            <a:r>
              <a:rPr lang="nl-BE" sz="2000" dirty="0" smtClean="0">
                <a:latin typeface="Calibri" panose="020F0502020204030204" pitchFamily="34" charset="0"/>
                <a:ea typeface="Calibri" panose="020F0502020204030204" pitchFamily="34" charset="0"/>
                <a:cs typeface="Times New Roman" panose="02020603050405020304" pitchFamily="18" charset="0"/>
              </a:rPr>
              <a:t> / Impact important. </a:t>
            </a:r>
          </a:p>
          <a:p>
            <a:pPr marL="342900" indent="-342900">
              <a:lnSpc>
                <a:spcPct val="107000"/>
              </a:lnSpc>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Pincement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ou</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coincement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dû</a:t>
            </a:r>
            <a:r>
              <a:rPr lang="nl-BE" sz="2000" dirty="0" smtClean="0">
                <a:latin typeface="Calibri" panose="020F0502020204030204" pitchFamily="34" charset="0"/>
                <a:ea typeface="Calibri" panose="020F0502020204030204" pitchFamily="34" charset="0"/>
                <a:cs typeface="Times New Roman" panose="02020603050405020304" pitchFamily="18" charset="0"/>
              </a:rPr>
              <a:t> à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une</a:t>
            </a:r>
            <a:r>
              <a:rPr lang="nl-BE" sz="2000" dirty="0" smtClean="0">
                <a:latin typeface="Calibri" panose="020F0502020204030204" pitchFamily="34" charset="0"/>
                <a:ea typeface="Calibri" panose="020F0502020204030204" pitchFamily="34" charset="0"/>
                <a:cs typeface="Times New Roman" panose="02020603050405020304" pitchFamily="18" charset="0"/>
              </a:rPr>
              <a:t> machine</a:t>
            </a:r>
            <a:r>
              <a:rPr lang="nl-BE" sz="2000" dirty="0">
                <a:latin typeface="Calibri" panose="020F0502020204030204" pitchFamily="34" charset="0"/>
                <a:ea typeface="Calibri" panose="020F0502020204030204" pitchFamily="34" charset="0"/>
                <a:cs typeface="Times New Roman" panose="02020603050405020304" pitchFamily="18" charset="0"/>
              </a:rPr>
              <a:t>.</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Brûlure</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Accident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tronçonneuse</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nl-BE" sz="16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2" name="Afbeelding 1" descr="Datei:Euronotruf logo.svg – Wikipedi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99161" y="2592316"/>
            <a:ext cx="751114" cy="751114"/>
          </a:xfrm>
          <a:prstGeom prst="rect">
            <a:avLst/>
          </a:prstGeom>
        </p:spPr>
      </p:pic>
      <p:pic>
        <p:nvPicPr>
          <p:cNvPr id="14" name="Afbeelding 13" descr="Simple Cellphone Clipart by anubisza on DeviantA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6811" y="1373929"/>
            <a:ext cx="723464" cy="848772"/>
          </a:xfrm>
          <a:prstGeom prst="rect">
            <a:avLst/>
          </a:prstGeom>
        </p:spPr>
      </p:pic>
      <p:grpSp>
        <p:nvGrpSpPr>
          <p:cNvPr id="13" name="Groep 46"/>
          <p:cNvGrpSpPr/>
          <p:nvPr/>
        </p:nvGrpSpPr>
        <p:grpSpPr>
          <a:xfrm>
            <a:off x="568658" y="1546604"/>
            <a:ext cx="5122295" cy="4992307"/>
            <a:chOff x="0" y="0"/>
            <a:chExt cx="3894666" cy="4106333"/>
          </a:xfrm>
        </p:grpSpPr>
        <p:grpSp>
          <p:nvGrpSpPr>
            <p:cNvPr id="15" name="Groep 43"/>
            <p:cNvGrpSpPr/>
            <p:nvPr/>
          </p:nvGrpSpPr>
          <p:grpSpPr>
            <a:xfrm>
              <a:off x="152400" y="0"/>
              <a:ext cx="3742266" cy="4106333"/>
              <a:chOff x="0" y="0"/>
              <a:chExt cx="3742266" cy="4106333"/>
            </a:xfrm>
          </p:grpSpPr>
          <p:sp>
            <p:nvSpPr>
              <p:cNvPr id="42" name="Tekstvak 5"/>
              <p:cNvSpPr txBox="1"/>
              <p:nvPr/>
            </p:nvSpPr>
            <p:spPr>
              <a:xfrm>
                <a:off x="203200" y="0"/>
                <a:ext cx="956733" cy="550334"/>
              </a:xfrm>
              <a:prstGeom prst="rect">
                <a:avLst/>
              </a:prstGeom>
              <a:solidFill>
                <a:schemeClr val="accent1">
                  <a:lumMod val="20000"/>
                  <a:lumOff val="80000"/>
                </a:schemeClr>
              </a:solidFill>
              <a:ln w="19050">
                <a:solidFill>
                  <a:srgbClr val="0070C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Accident sur le lieu de travail ?</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kstvak 6"/>
              <p:cNvSpPr txBox="1"/>
              <p:nvPr/>
            </p:nvSpPr>
            <p:spPr>
              <a:xfrm>
                <a:off x="211666" y="855133"/>
                <a:ext cx="956733" cy="550334"/>
              </a:xfrm>
              <a:prstGeom prst="rect">
                <a:avLst/>
              </a:prstGeom>
              <a:solidFill>
                <a:schemeClr val="accent1">
                  <a:lumMod val="20000"/>
                  <a:lumOff val="80000"/>
                </a:schemeClr>
              </a:solidFill>
              <a:ln w="19050">
                <a:solidFill>
                  <a:srgbClr val="0070C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Mortel ?</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kstvak 8"/>
              <p:cNvSpPr txBox="1"/>
              <p:nvPr/>
            </p:nvSpPr>
            <p:spPr>
              <a:xfrm>
                <a:off x="203200" y="1727200"/>
                <a:ext cx="956733" cy="550334"/>
              </a:xfrm>
              <a:prstGeom prst="rect">
                <a:avLst/>
              </a:prstGeom>
              <a:solidFill>
                <a:schemeClr val="accent1">
                  <a:lumMod val="20000"/>
                  <a:lumOff val="80000"/>
                </a:schemeClr>
              </a:solidFill>
              <a:ln w="19050">
                <a:solidFill>
                  <a:srgbClr val="0070C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Lésions permanentes ?</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kstvak 9"/>
              <p:cNvSpPr txBox="1"/>
              <p:nvPr/>
            </p:nvSpPr>
            <p:spPr>
              <a:xfrm>
                <a:off x="203200" y="2607733"/>
                <a:ext cx="956733" cy="550334"/>
              </a:xfrm>
              <a:prstGeom prst="rect">
                <a:avLst/>
              </a:prstGeom>
              <a:solidFill>
                <a:schemeClr val="accent1">
                  <a:lumMod val="60000"/>
                  <a:lumOff val="40000"/>
                </a:schemeClr>
              </a:solidFill>
              <a:ln w="19050">
                <a:solidFill>
                  <a:srgbClr val="0070C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Lésions temporaires ? (de l’annexe 3)</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kstvak 10"/>
              <p:cNvSpPr txBox="1"/>
              <p:nvPr/>
            </p:nvSpPr>
            <p:spPr>
              <a:xfrm>
                <a:off x="1498600" y="1735667"/>
                <a:ext cx="956310" cy="549910"/>
              </a:xfrm>
              <a:prstGeom prst="rect">
                <a:avLst/>
              </a:prstGeom>
              <a:solidFill>
                <a:schemeClr val="accent1">
                  <a:lumMod val="60000"/>
                  <a:lumOff val="40000"/>
                </a:schemeClr>
              </a:solidFill>
              <a:ln w="19050">
                <a:solidFill>
                  <a:srgbClr val="0070C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Evènement déviant ? (de l’annexe 1)</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kstvak 11"/>
              <p:cNvSpPr txBox="1"/>
              <p:nvPr/>
            </p:nvSpPr>
            <p:spPr>
              <a:xfrm>
                <a:off x="2785533" y="1735667"/>
                <a:ext cx="956733" cy="550334"/>
              </a:xfrm>
              <a:prstGeom prst="rect">
                <a:avLst/>
              </a:prstGeom>
              <a:solidFill>
                <a:schemeClr val="accent1">
                  <a:lumMod val="60000"/>
                  <a:lumOff val="40000"/>
                </a:schemeClr>
              </a:solidFill>
              <a:ln w="19050">
                <a:solidFill>
                  <a:srgbClr val="0070C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Objet concerné ? (de l’annexe 2)</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Afgeronde rechthoek 13"/>
              <p:cNvSpPr/>
              <p:nvPr/>
            </p:nvSpPr>
            <p:spPr>
              <a:xfrm>
                <a:off x="1938866" y="829733"/>
                <a:ext cx="1366520" cy="609600"/>
              </a:xfrm>
              <a:prstGeom prst="roundRect">
                <a:avLst>
                  <a:gd name="adj" fmla="val 40408"/>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000" b="1">
                    <a:effectLst/>
                    <a:ea typeface="Calibri" panose="020F0502020204030204" pitchFamily="34" charset="0"/>
                    <a:cs typeface="Times New Roman" panose="02020603050405020304" pitchFamily="18" charset="0"/>
                  </a:rPr>
                  <a:t>ACCIDENT GRAVE</a:t>
                </a:r>
                <a:endParaRPr lang="fr-BE" sz="1100">
                  <a:effectLst/>
                  <a:ea typeface="Calibri" panose="020F0502020204030204" pitchFamily="34" charset="0"/>
                  <a:cs typeface="Times New Roman" panose="02020603050405020304" pitchFamily="18" charset="0"/>
                </a:endParaRPr>
              </a:p>
            </p:txBody>
          </p:sp>
          <p:sp>
            <p:nvSpPr>
              <p:cNvPr id="49" name="Afgeronde rechthoek 14"/>
              <p:cNvSpPr/>
              <p:nvPr/>
            </p:nvSpPr>
            <p:spPr>
              <a:xfrm>
                <a:off x="0" y="3496733"/>
                <a:ext cx="1406377" cy="609600"/>
              </a:xfrm>
              <a:prstGeom prst="roundRect">
                <a:avLst>
                  <a:gd name="adj" fmla="val 40408"/>
                </a:avLst>
              </a:prstGeom>
              <a:solidFill>
                <a:srgbClr val="92D050"/>
              </a:solidFill>
              <a:ln w="381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PAS UN ACCIDENT DE TRAVAIL GRAVE</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6" name="Groep 45"/>
            <p:cNvGrpSpPr/>
            <p:nvPr/>
          </p:nvGrpSpPr>
          <p:grpSpPr>
            <a:xfrm>
              <a:off x="0" y="59267"/>
              <a:ext cx="3753054" cy="3274906"/>
              <a:chOff x="0" y="0"/>
              <a:chExt cx="3753054" cy="3274906"/>
            </a:xfrm>
          </p:grpSpPr>
          <p:sp>
            <p:nvSpPr>
              <p:cNvPr id="30" name="Tekstvak 26"/>
              <p:cNvSpPr txBox="1"/>
              <p:nvPr/>
            </p:nvSpPr>
            <p:spPr>
              <a:xfrm>
                <a:off x="0" y="0"/>
                <a:ext cx="381000" cy="243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non</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kstvak 27"/>
              <p:cNvSpPr txBox="1"/>
              <p:nvPr/>
            </p:nvSpPr>
            <p:spPr>
              <a:xfrm>
                <a:off x="2531533" y="1761066"/>
                <a:ext cx="381000" cy="243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non</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kstvak 28"/>
              <p:cNvSpPr txBox="1"/>
              <p:nvPr/>
            </p:nvSpPr>
            <p:spPr>
              <a:xfrm>
                <a:off x="482600" y="1295400"/>
                <a:ext cx="381000" cy="243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non</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kstvak 29"/>
              <p:cNvSpPr txBox="1"/>
              <p:nvPr/>
            </p:nvSpPr>
            <p:spPr>
              <a:xfrm>
                <a:off x="491066" y="3031066"/>
                <a:ext cx="381000" cy="243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non</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kstvak 30"/>
              <p:cNvSpPr txBox="1"/>
              <p:nvPr/>
            </p:nvSpPr>
            <p:spPr>
              <a:xfrm>
                <a:off x="499533" y="2175933"/>
                <a:ext cx="381000" cy="243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non</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kstvak 31"/>
              <p:cNvSpPr txBox="1"/>
              <p:nvPr/>
            </p:nvSpPr>
            <p:spPr>
              <a:xfrm>
                <a:off x="558807" y="448733"/>
                <a:ext cx="381000" cy="243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oui</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kstvak 32"/>
              <p:cNvSpPr txBox="1"/>
              <p:nvPr/>
            </p:nvSpPr>
            <p:spPr>
              <a:xfrm>
                <a:off x="3132666" y="2184400"/>
                <a:ext cx="381000" cy="243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non</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kstvak 33"/>
              <p:cNvSpPr txBox="1"/>
              <p:nvPr/>
            </p:nvSpPr>
            <p:spPr>
              <a:xfrm>
                <a:off x="1295400" y="1032933"/>
                <a:ext cx="457295" cy="2387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oui</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kstvak 34"/>
              <p:cNvSpPr txBox="1"/>
              <p:nvPr/>
            </p:nvSpPr>
            <p:spPr>
              <a:xfrm>
                <a:off x="1270000" y="1913466"/>
                <a:ext cx="435068" cy="2387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oui</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kstvak 35"/>
              <p:cNvSpPr txBox="1"/>
              <p:nvPr/>
            </p:nvSpPr>
            <p:spPr>
              <a:xfrm>
                <a:off x="1270000" y="2777066"/>
                <a:ext cx="444593" cy="2387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oui</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kstvak 36"/>
              <p:cNvSpPr txBox="1"/>
              <p:nvPr/>
            </p:nvSpPr>
            <p:spPr>
              <a:xfrm>
                <a:off x="3344333" y="1464733"/>
                <a:ext cx="408721" cy="2387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oui</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kstvak 37"/>
              <p:cNvSpPr txBox="1"/>
              <p:nvPr/>
            </p:nvSpPr>
            <p:spPr>
              <a:xfrm>
                <a:off x="1938866" y="1439333"/>
                <a:ext cx="385360" cy="2387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oui</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7" name="Groep 44"/>
            <p:cNvGrpSpPr/>
            <p:nvPr/>
          </p:nvGrpSpPr>
          <p:grpSpPr>
            <a:xfrm>
              <a:off x="152400" y="262467"/>
              <a:ext cx="3300306" cy="3547533"/>
              <a:chOff x="0" y="0"/>
              <a:chExt cx="3300306" cy="3547533"/>
            </a:xfrm>
          </p:grpSpPr>
          <p:cxnSp>
            <p:nvCxnSpPr>
              <p:cNvPr id="18" name="Gebogen verbindingslijn 15"/>
              <p:cNvCxnSpPr/>
              <p:nvPr/>
            </p:nvCxnSpPr>
            <p:spPr>
              <a:xfrm flipH="1">
                <a:off x="0" y="0"/>
                <a:ext cx="208280" cy="3540760"/>
              </a:xfrm>
              <a:prstGeom prst="bentConnector3">
                <a:avLst>
                  <a:gd name="adj1" fmla="val 165385"/>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bogen verbindingslijn 17"/>
              <p:cNvCxnSpPr/>
              <p:nvPr/>
            </p:nvCxnSpPr>
            <p:spPr>
              <a:xfrm flipV="1">
                <a:off x="1151466" y="2032000"/>
                <a:ext cx="822960" cy="588010"/>
              </a:xfrm>
              <a:prstGeom prst="bentConnector3">
                <a:avLst>
                  <a:gd name="adj1" fmla="val 99799"/>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bogen verbindingslijn 18"/>
              <p:cNvCxnSpPr/>
              <p:nvPr/>
            </p:nvCxnSpPr>
            <p:spPr>
              <a:xfrm flipH="1">
                <a:off x="1430866" y="2023533"/>
                <a:ext cx="1869440" cy="1524000"/>
              </a:xfrm>
              <a:prstGeom prst="bentConnector3">
                <a:avLst>
                  <a:gd name="adj1" fmla="val 122"/>
                </a:avLst>
              </a:prstGeom>
              <a:noFill/>
              <a:ln w="19050" cap="flat" cmpd="sng" algn="ctr">
                <a:solidFill>
                  <a:srgbClr val="0070C0"/>
                </a:solidFill>
                <a:prstDash val="solid"/>
                <a:miter lim="800000"/>
                <a:tailEnd type="triangle"/>
              </a:ln>
              <a:effectLst/>
            </p:spPr>
          </p:cxnSp>
          <p:cxnSp>
            <p:nvCxnSpPr>
              <p:cNvPr id="21" name="Rechte verbindingslijn met pijl 19"/>
              <p:cNvCxnSpPr/>
              <p:nvPr/>
            </p:nvCxnSpPr>
            <p:spPr>
              <a:xfrm>
                <a:off x="660400" y="287866"/>
                <a:ext cx="5080" cy="31369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0"/>
              <p:cNvCxnSpPr/>
              <p:nvPr/>
            </p:nvCxnSpPr>
            <p:spPr>
              <a:xfrm>
                <a:off x="660400" y="1143000"/>
                <a:ext cx="5080" cy="313690"/>
              </a:xfrm>
              <a:prstGeom prst="straightConnector1">
                <a:avLst/>
              </a:prstGeom>
              <a:noFill/>
              <a:ln w="19050" cap="flat" cmpd="sng" algn="ctr">
                <a:solidFill>
                  <a:srgbClr val="0070C0"/>
                </a:solidFill>
                <a:prstDash val="solid"/>
                <a:miter lim="800000"/>
                <a:tailEnd type="triangle"/>
              </a:ln>
              <a:effectLst/>
            </p:spPr>
          </p:cxnSp>
          <p:cxnSp>
            <p:nvCxnSpPr>
              <p:cNvPr id="23" name="Rechte verbindingslijn met pijl 21"/>
              <p:cNvCxnSpPr/>
              <p:nvPr/>
            </p:nvCxnSpPr>
            <p:spPr>
              <a:xfrm>
                <a:off x="668866" y="2895600"/>
                <a:ext cx="5080" cy="313690"/>
              </a:xfrm>
              <a:prstGeom prst="straightConnector1">
                <a:avLst/>
              </a:prstGeom>
              <a:noFill/>
              <a:ln w="19050" cap="flat" cmpd="sng" algn="ctr">
                <a:solidFill>
                  <a:srgbClr val="0070C0"/>
                </a:solidFill>
                <a:prstDash val="solid"/>
                <a:miter lim="800000"/>
                <a:tailEnd type="triangle"/>
              </a:ln>
              <a:effectLst/>
            </p:spPr>
          </p:cxnSp>
          <p:cxnSp>
            <p:nvCxnSpPr>
              <p:cNvPr id="24" name="Rechte verbindingslijn met pijl 22"/>
              <p:cNvCxnSpPr/>
              <p:nvPr/>
            </p:nvCxnSpPr>
            <p:spPr>
              <a:xfrm>
                <a:off x="660400" y="2023533"/>
                <a:ext cx="5080" cy="313690"/>
              </a:xfrm>
              <a:prstGeom prst="straightConnector1">
                <a:avLst/>
              </a:prstGeom>
              <a:noFill/>
              <a:ln w="19050" cap="flat" cmpd="sng" algn="ctr">
                <a:solidFill>
                  <a:srgbClr val="0070C0"/>
                </a:solidFill>
                <a:prstDash val="solid"/>
                <a:miter lim="800000"/>
                <a:tailEnd type="triangle"/>
              </a:ln>
              <a:effectLst/>
            </p:spPr>
          </p:cxnSp>
          <p:cxnSp>
            <p:nvCxnSpPr>
              <p:cNvPr id="25" name="Rechte verbindingslijn met pijl 23"/>
              <p:cNvCxnSpPr/>
              <p:nvPr/>
            </p:nvCxnSpPr>
            <p:spPr>
              <a:xfrm>
                <a:off x="1168400" y="872066"/>
                <a:ext cx="765810"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4"/>
              <p:cNvCxnSpPr/>
              <p:nvPr/>
            </p:nvCxnSpPr>
            <p:spPr>
              <a:xfrm flipV="1">
                <a:off x="1972733" y="1185333"/>
                <a:ext cx="152400" cy="29464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echte verbindingslijn met pijl 25"/>
              <p:cNvCxnSpPr/>
              <p:nvPr/>
            </p:nvCxnSpPr>
            <p:spPr>
              <a:xfrm flipH="1" flipV="1">
                <a:off x="3090333" y="1193800"/>
                <a:ext cx="182880" cy="28448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40"/>
              <p:cNvCxnSpPr/>
              <p:nvPr/>
            </p:nvCxnSpPr>
            <p:spPr>
              <a:xfrm>
                <a:off x="1168400" y="1752600"/>
                <a:ext cx="327059" cy="401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42"/>
              <p:cNvCxnSpPr/>
              <p:nvPr/>
            </p:nvCxnSpPr>
            <p:spPr>
              <a:xfrm>
                <a:off x="2463800" y="1752600"/>
                <a:ext cx="320842"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10137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smtClean="0">
                <a:solidFill>
                  <a:schemeClr val="tx1">
                    <a:lumMod val="65000"/>
                    <a:lumOff val="35000"/>
                  </a:schemeClr>
                </a:solidFill>
                <a:latin typeface="Century Gothic"/>
                <a:cs typeface="Century Gothic"/>
              </a:rPr>
              <a:t>7. Accident de </a:t>
            </a:r>
            <a:r>
              <a:rPr lang="nl-NL" sz="3000" dirty="0" err="1" smtClean="0">
                <a:solidFill>
                  <a:schemeClr val="tx1">
                    <a:lumMod val="65000"/>
                    <a:lumOff val="35000"/>
                  </a:schemeClr>
                </a:solidFill>
                <a:latin typeface="Century Gothic"/>
                <a:cs typeface="Century Gothic"/>
              </a:rPr>
              <a:t>travail</a:t>
            </a:r>
            <a:r>
              <a:rPr lang="nl-NL" sz="3000" dirty="0" smtClean="0">
                <a:solidFill>
                  <a:schemeClr val="tx1">
                    <a:lumMod val="65000"/>
                    <a:lumOff val="35000"/>
                  </a:schemeClr>
                </a:solidFill>
                <a:latin typeface="Century Gothic"/>
                <a:cs typeface="Century Gothic"/>
              </a:rPr>
              <a:t> grave (pour les CONDUCTEURS)</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80601" y="5520514"/>
            <a:ext cx="1131074" cy="1131074"/>
          </a:xfrm>
          <a:prstGeom prst="rect">
            <a:avLst/>
          </a:prstGeom>
        </p:spPr>
      </p:pic>
      <p:sp>
        <p:nvSpPr>
          <p:cNvPr id="3" name="Rechthoek 2"/>
          <p:cNvSpPr/>
          <p:nvPr/>
        </p:nvSpPr>
        <p:spPr>
          <a:xfrm>
            <a:off x="5227321" y="1353845"/>
            <a:ext cx="6376034" cy="5232202"/>
          </a:xfrm>
          <a:prstGeom prst="rect">
            <a:avLst/>
          </a:prstGeom>
        </p:spPr>
        <p:txBody>
          <a:bodyPr wrap="square">
            <a:spAutoFit/>
          </a:bodyPr>
          <a:lstStyle/>
          <a:p>
            <a:pPr>
              <a:spcAft>
                <a:spcPts val="0"/>
              </a:spcAft>
            </a:pPr>
            <a:r>
              <a:rPr lang="nl-BE"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Annexe 1 : </a:t>
            </a:r>
            <a:r>
              <a:rPr lang="nl-BE"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Liste</a:t>
            </a:r>
            <a:r>
              <a:rPr lang="nl-BE"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des </a:t>
            </a:r>
            <a:r>
              <a:rPr lang="nl-BE"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déviations</a:t>
            </a:r>
            <a:endParaRPr lang="nl-BE" sz="1000" dirty="0">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0"/>
              </a:spcAft>
              <a:buFontTx/>
              <a:buChar char="-"/>
            </a:pPr>
            <a:r>
              <a:rPr lang="fr-BE" sz="1000" dirty="0" smtClean="0"/>
              <a:t>déviation </a:t>
            </a:r>
            <a:r>
              <a:rPr lang="fr-BE" sz="1000" dirty="0"/>
              <a:t>par problème électrique, explosion, feu (codes 10 à 19); </a:t>
            </a:r>
            <a:endParaRPr lang="fr-BE" sz="1000" dirty="0" smtClean="0"/>
          </a:p>
          <a:p>
            <a:pPr marL="171450" indent="-171450">
              <a:spcAft>
                <a:spcPts val="0"/>
              </a:spcAft>
              <a:buFontTx/>
              <a:buChar char="-"/>
            </a:pPr>
            <a:r>
              <a:rPr lang="fr-BE" sz="1000" dirty="0" smtClean="0"/>
              <a:t>déviation </a:t>
            </a:r>
            <a:r>
              <a:rPr lang="fr-BE" sz="1000" dirty="0"/>
              <a:t>par débordement, renversement, </a:t>
            </a:r>
            <a:r>
              <a:rPr lang="fr-BE" sz="1000" dirty="0" smtClean="0"/>
              <a:t>fuite</a:t>
            </a:r>
            <a:r>
              <a:rPr lang="fr-BE" sz="1000" dirty="0"/>
              <a:t>,</a:t>
            </a:r>
            <a:r>
              <a:rPr lang="fr-BE" sz="1000" dirty="0" smtClean="0"/>
              <a:t> écoulement</a:t>
            </a:r>
            <a:r>
              <a:rPr lang="fr-BE" sz="1000" dirty="0"/>
              <a:t>, vaporisation, dégagement (codes 20 à 29); </a:t>
            </a:r>
            <a:endParaRPr lang="fr-BE" sz="1000" dirty="0" smtClean="0"/>
          </a:p>
          <a:p>
            <a:pPr marL="171450" indent="-171450">
              <a:spcAft>
                <a:spcPts val="0"/>
              </a:spcAft>
              <a:buFontTx/>
              <a:buChar char="-"/>
            </a:pPr>
            <a:r>
              <a:rPr lang="fr-BE" sz="1000" dirty="0" smtClean="0"/>
              <a:t>rupture</a:t>
            </a:r>
            <a:r>
              <a:rPr lang="fr-BE" sz="1000" dirty="0"/>
              <a:t>, bris, éclatement, glissade, chute, effondrement de l'agent matériel (codes 30 à 39); </a:t>
            </a:r>
            <a:endParaRPr lang="fr-BE" sz="1000" dirty="0" smtClean="0"/>
          </a:p>
          <a:p>
            <a:pPr marL="171450" indent="-171450">
              <a:spcAft>
                <a:spcPts val="0"/>
              </a:spcAft>
              <a:buFontTx/>
              <a:buChar char="-"/>
            </a:pPr>
            <a:r>
              <a:rPr lang="fr-BE" sz="1000" dirty="0" smtClean="0"/>
              <a:t>perte </a:t>
            </a:r>
            <a:r>
              <a:rPr lang="fr-BE" sz="1000" dirty="0"/>
              <a:t>de contrôle de machine, moyen de transport/équipement de manutention, outil à main, objet (codes 40 à 44</a:t>
            </a:r>
            <a:r>
              <a:rPr lang="fr-BE" sz="1000" dirty="0" smtClean="0"/>
              <a:t>);</a:t>
            </a:r>
          </a:p>
          <a:p>
            <a:pPr marL="171450" indent="-171450">
              <a:spcAft>
                <a:spcPts val="0"/>
              </a:spcAft>
              <a:buFontTx/>
              <a:buChar char="-"/>
            </a:pPr>
            <a:r>
              <a:rPr lang="fr-BE" sz="1000" dirty="0" smtClean="0"/>
              <a:t>chute </a:t>
            </a:r>
            <a:r>
              <a:rPr lang="fr-BE" sz="1000" dirty="0"/>
              <a:t>de hauteur de personnes (code 51); </a:t>
            </a:r>
            <a:endParaRPr lang="fr-BE" sz="1000" dirty="0" smtClean="0"/>
          </a:p>
          <a:p>
            <a:pPr marL="171450" indent="-171450">
              <a:spcAft>
                <a:spcPts val="0"/>
              </a:spcAft>
              <a:buFontTx/>
              <a:buChar char="-"/>
            </a:pPr>
            <a:r>
              <a:rPr lang="fr-BE" sz="1000" dirty="0" smtClean="0"/>
              <a:t>en </a:t>
            </a:r>
            <a:r>
              <a:rPr lang="fr-BE" sz="1000" dirty="0"/>
              <a:t>étant attrapé ou entraîné par un objet ou par son élan (code 63).</a:t>
            </a:r>
            <a:r>
              <a:rPr lang="nl-BE" sz="600" dirty="0">
                <a:latin typeface="Calibri" panose="020F0502020204030204" pitchFamily="34" charset="0"/>
                <a:ea typeface="Calibri" panose="020F0502020204030204" pitchFamily="34" charset="0"/>
                <a:cs typeface="Times New Roman" panose="02020603050405020304" pitchFamily="18" charset="0"/>
              </a:rPr>
              <a:t> </a:t>
            </a:r>
            <a:endParaRPr lang="nl-BE" sz="7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BE"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Annexe 2 : </a:t>
            </a:r>
            <a:r>
              <a:rPr lang="nl-BE"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Liste</a:t>
            </a:r>
            <a:r>
              <a:rPr lang="nl-BE"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des </a:t>
            </a:r>
            <a:r>
              <a:rPr lang="nl-BE"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agents</a:t>
            </a:r>
            <a:r>
              <a:rPr lang="nl-BE"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matériels </a:t>
            </a:r>
            <a:r>
              <a:rPr lang="nl-BE"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concernés</a:t>
            </a:r>
            <a:r>
              <a:rPr lang="nl-BE"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par les </a:t>
            </a:r>
            <a:r>
              <a:rPr lang="nl-BE"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déviations</a:t>
            </a:r>
            <a:endParaRPr lang="nl-BE" sz="1000" dirty="0">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0"/>
              </a:spcAft>
              <a:buFontTx/>
              <a:buChar char="-"/>
            </a:pPr>
            <a:r>
              <a:rPr lang="fr-BE" sz="1000" dirty="0" smtClean="0"/>
              <a:t>échafaudages </a:t>
            </a:r>
            <a:r>
              <a:rPr lang="fr-BE" sz="1000" dirty="0"/>
              <a:t>ou constructions en hauteur (codes 02.00 à 02.99</a:t>
            </a:r>
            <a:r>
              <a:rPr lang="fr-BE" sz="1000" dirty="0" smtClean="0"/>
              <a:t>);</a:t>
            </a:r>
          </a:p>
          <a:p>
            <a:pPr marL="171450" indent="-171450">
              <a:spcAft>
                <a:spcPts val="0"/>
              </a:spcAft>
              <a:buFontTx/>
              <a:buChar char="-"/>
            </a:pPr>
            <a:r>
              <a:rPr lang="fr-BE" sz="1000" dirty="0" smtClean="0"/>
              <a:t>fouilles</a:t>
            </a:r>
            <a:r>
              <a:rPr lang="fr-BE" sz="1000" dirty="0"/>
              <a:t>, tranchées, puits, souterrains, galeries ou milieux sous-marins (codes 03.01, 03.02 et 03.03); </a:t>
            </a:r>
            <a:endParaRPr lang="fr-BE" sz="1000" dirty="0" smtClean="0"/>
          </a:p>
          <a:p>
            <a:pPr marL="171450" indent="-171450">
              <a:spcAft>
                <a:spcPts val="0"/>
              </a:spcAft>
              <a:buFontTx/>
              <a:buChar char="-"/>
            </a:pPr>
            <a:r>
              <a:rPr lang="fr-BE" sz="1000" dirty="0" smtClean="0"/>
              <a:t>installations </a:t>
            </a:r>
            <a:r>
              <a:rPr lang="fr-BE" sz="1000" dirty="0"/>
              <a:t>(codes 04.00 à 04.99); </a:t>
            </a:r>
          </a:p>
          <a:p>
            <a:pPr marL="171450" indent="-171450">
              <a:spcAft>
                <a:spcPts val="0"/>
              </a:spcAft>
              <a:buFontTx/>
              <a:buChar char="-"/>
            </a:pPr>
            <a:r>
              <a:rPr lang="fr-BE" sz="1000" dirty="0" smtClean="0"/>
              <a:t>machines </a:t>
            </a:r>
            <a:r>
              <a:rPr lang="fr-BE" sz="1000" dirty="0"/>
              <a:t>ou appareils (codes 05.00 à 05.99, 07.00 à 07.99 en 09.00 à 10.99</a:t>
            </a:r>
            <a:r>
              <a:rPr lang="fr-BE" sz="1000" dirty="0" smtClean="0"/>
              <a:t>);</a:t>
            </a:r>
          </a:p>
          <a:p>
            <a:pPr marL="171450" indent="-171450">
              <a:spcAft>
                <a:spcPts val="0"/>
              </a:spcAft>
              <a:buFontTx/>
              <a:buChar char="-"/>
            </a:pPr>
            <a:r>
              <a:rPr lang="fr-BE" sz="1000" dirty="0" smtClean="0"/>
              <a:t>dispositifs </a:t>
            </a:r>
            <a:r>
              <a:rPr lang="fr-BE" sz="1000" dirty="0"/>
              <a:t>de convoyage, de transport et de stockage (codes 11.00 à 11.99, 14.10 et 14.11); </a:t>
            </a:r>
            <a:endParaRPr lang="fr-BE" sz="1000" dirty="0" smtClean="0"/>
          </a:p>
          <a:p>
            <a:pPr marL="171450" indent="-171450">
              <a:spcAft>
                <a:spcPts val="0"/>
              </a:spcAft>
              <a:buFontTx/>
              <a:buChar char="-"/>
            </a:pPr>
            <a:r>
              <a:rPr lang="fr-BE" sz="1000" dirty="0" smtClean="0"/>
              <a:t>véhicules </a:t>
            </a:r>
            <a:r>
              <a:rPr lang="fr-BE" sz="1000" dirty="0"/>
              <a:t>terrestres (codes 12.00 à 12.99); </a:t>
            </a:r>
          </a:p>
          <a:p>
            <a:pPr marL="171450" indent="-171450">
              <a:spcAft>
                <a:spcPts val="0"/>
              </a:spcAft>
              <a:buFontTx/>
              <a:buChar char="-"/>
            </a:pPr>
            <a:r>
              <a:rPr lang="fr-BE" sz="1000" dirty="0" smtClean="0"/>
              <a:t>substances </a:t>
            </a:r>
            <a:r>
              <a:rPr lang="fr-BE" sz="1000" dirty="0"/>
              <a:t>chimiques, explosives, radioactives, biologiques (codes 15.00 à 15.99, 19.02 et 19.03); </a:t>
            </a:r>
            <a:endParaRPr lang="fr-BE" sz="1000" dirty="0" smtClean="0"/>
          </a:p>
          <a:p>
            <a:pPr marL="171450" indent="-171450">
              <a:spcAft>
                <a:spcPts val="0"/>
              </a:spcAft>
              <a:buFontTx/>
              <a:buChar char="-"/>
            </a:pPr>
            <a:r>
              <a:rPr lang="fr-BE" sz="1000" dirty="0" smtClean="0"/>
              <a:t>dispositifs </a:t>
            </a:r>
            <a:r>
              <a:rPr lang="fr-BE" sz="1000" dirty="0"/>
              <a:t>et équipements de sécurité (codes 16.00 à 16.99); </a:t>
            </a:r>
            <a:endParaRPr lang="fr-BE" sz="1000" dirty="0" smtClean="0"/>
          </a:p>
          <a:p>
            <a:pPr marL="171450" indent="-171450">
              <a:spcAft>
                <a:spcPts val="0"/>
              </a:spcAft>
              <a:buFontTx/>
              <a:buChar char="-"/>
            </a:pPr>
            <a:r>
              <a:rPr lang="fr-BE" sz="1000" dirty="0" smtClean="0"/>
              <a:t>armes </a:t>
            </a:r>
            <a:r>
              <a:rPr lang="fr-BE" sz="1000" dirty="0"/>
              <a:t>(code 17.05); </a:t>
            </a:r>
          </a:p>
          <a:p>
            <a:pPr marL="171450" indent="-171450">
              <a:spcAft>
                <a:spcPts val="0"/>
              </a:spcAft>
              <a:buFontTx/>
              <a:buChar char="-"/>
            </a:pPr>
            <a:r>
              <a:rPr lang="fr-BE" sz="1000" dirty="0" smtClean="0"/>
              <a:t>animaux</a:t>
            </a:r>
            <a:r>
              <a:rPr lang="fr-BE" sz="1000" dirty="0"/>
              <a:t>, micro-organismes, virus (codes 18.03, 18.04 en 18.05).</a:t>
            </a:r>
            <a:r>
              <a:rPr lang="nl-BE" sz="600" dirty="0">
                <a:latin typeface="Calibri" panose="020F0502020204030204" pitchFamily="34" charset="0"/>
                <a:ea typeface="Calibri" panose="020F0502020204030204" pitchFamily="34" charset="0"/>
                <a:cs typeface="Times New Roman" panose="02020603050405020304" pitchFamily="18" charset="0"/>
              </a:rPr>
              <a:t> </a:t>
            </a:r>
            <a:endParaRPr lang="nl-BE" sz="9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BE"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Annexe 3 : </a:t>
            </a:r>
            <a:r>
              <a:rPr lang="nl-BE"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Liste</a:t>
            </a:r>
            <a:r>
              <a:rPr lang="nl-BE"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des </a:t>
            </a:r>
            <a:r>
              <a:rPr lang="nl-BE"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lésions</a:t>
            </a:r>
            <a:endParaRPr lang="nl-BE" sz="1000" dirty="0">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0"/>
              </a:spcAft>
              <a:buFontTx/>
              <a:buChar char="-"/>
            </a:pPr>
            <a:r>
              <a:rPr lang="fr-BE" sz="1000" dirty="0" smtClean="0"/>
              <a:t>plaies </a:t>
            </a:r>
            <a:r>
              <a:rPr lang="fr-BE" sz="1000" dirty="0"/>
              <a:t>avec pertes de substance occasionnant plusieurs jours d'incapacité de travail (code 013</a:t>
            </a:r>
            <a:r>
              <a:rPr lang="fr-BE" sz="1000" dirty="0" smtClean="0"/>
              <a:t>*);</a:t>
            </a:r>
          </a:p>
          <a:p>
            <a:pPr marL="171450" indent="-171450">
              <a:spcAft>
                <a:spcPts val="0"/>
              </a:spcAft>
              <a:buFontTx/>
              <a:buChar char="-"/>
            </a:pPr>
            <a:r>
              <a:rPr lang="fr-BE" sz="1000" dirty="0" smtClean="0"/>
              <a:t>fractures </a:t>
            </a:r>
            <a:r>
              <a:rPr lang="fr-BE" sz="1000" dirty="0"/>
              <a:t>osseuses (codes 020 à 029); </a:t>
            </a:r>
            <a:endParaRPr lang="fr-BE" sz="1000" dirty="0" smtClean="0"/>
          </a:p>
          <a:p>
            <a:pPr marL="171450" indent="-171450">
              <a:spcAft>
                <a:spcPts val="0"/>
              </a:spcAft>
              <a:buFontTx/>
              <a:buChar char="-"/>
            </a:pPr>
            <a:r>
              <a:rPr lang="fr-BE" sz="1000" dirty="0" smtClean="0"/>
              <a:t>amputations </a:t>
            </a:r>
            <a:r>
              <a:rPr lang="fr-BE" sz="1000" dirty="0"/>
              <a:t>traumatiques (perte de membres - code 040); </a:t>
            </a:r>
            <a:endParaRPr lang="fr-BE" sz="1000" dirty="0" smtClean="0"/>
          </a:p>
          <a:p>
            <a:pPr marL="171450" indent="-171450">
              <a:spcAft>
                <a:spcPts val="0"/>
              </a:spcAft>
              <a:buFontTx/>
              <a:buChar char="-"/>
            </a:pPr>
            <a:r>
              <a:rPr lang="fr-BE" sz="1000" dirty="0" smtClean="0"/>
              <a:t>amputations </a:t>
            </a:r>
            <a:r>
              <a:rPr lang="fr-BE" sz="1000" dirty="0"/>
              <a:t>(code 041*); </a:t>
            </a:r>
            <a:endParaRPr lang="fr-BE" sz="1000" dirty="0" smtClean="0"/>
          </a:p>
          <a:p>
            <a:pPr marL="171450" indent="-171450">
              <a:spcAft>
                <a:spcPts val="0"/>
              </a:spcAft>
              <a:buFontTx/>
              <a:buChar char="-"/>
            </a:pPr>
            <a:r>
              <a:rPr lang="fr-BE" sz="1000" dirty="0" smtClean="0"/>
              <a:t>commotions </a:t>
            </a:r>
            <a:r>
              <a:rPr lang="fr-BE" sz="1000" dirty="0"/>
              <a:t>et traumatismes internes qui, en l'absence de traitement, peuvent mettre la survie en cause (code 053*); </a:t>
            </a:r>
            <a:endParaRPr lang="fr-BE" sz="1000" dirty="0" smtClean="0"/>
          </a:p>
          <a:p>
            <a:pPr marL="171450" indent="-171450">
              <a:spcAft>
                <a:spcPts val="0"/>
              </a:spcAft>
              <a:buFontTx/>
              <a:buChar char="-"/>
            </a:pPr>
            <a:r>
              <a:rPr lang="fr-BE" sz="1000" dirty="0" smtClean="0"/>
              <a:t>effets </a:t>
            </a:r>
            <a:r>
              <a:rPr lang="fr-BE" sz="1000" dirty="0"/>
              <a:t>nocifs de l'électricité occasionnant plusieurs jours d'incapacité de travail (code 054*); </a:t>
            </a:r>
            <a:endParaRPr lang="fr-BE" sz="1000" dirty="0" smtClean="0"/>
          </a:p>
          <a:p>
            <a:pPr marL="171450" indent="-171450">
              <a:spcAft>
                <a:spcPts val="0"/>
              </a:spcAft>
              <a:buFontTx/>
              <a:buChar char="-"/>
            </a:pPr>
            <a:r>
              <a:rPr lang="fr-BE" sz="1000" dirty="0" smtClean="0"/>
              <a:t>brûlures </a:t>
            </a:r>
            <a:r>
              <a:rPr lang="fr-BE" sz="1000" dirty="0"/>
              <a:t>occasionnant plusieurs jours d'incapacité de travail ou brûlures chimiques ou internes ou gelures (codes 060 à 069); </a:t>
            </a:r>
            <a:endParaRPr lang="fr-BE" sz="1000" dirty="0" smtClean="0"/>
          </a:p>
          <a:p>
            <a:pPr marL="171450" indent="-171450">
              <a:spcAft>
                <a:spcPts val="0"/>
              </a:spcAft>
              <a:buFontTx/>
              <a:buChar char="-"/>
            </a:pPr>
            <a:r>
              <a:rPr lang="fr-BE" sz="1000" dirty="0" smtClean="0"/>
              <a:t>empoisonnements </a:t>
            </a:r>
            <a:r>
              <a:rPr lang="fr-BE" sz="1000" dirty="0"/>
              <a:t>aigus (codes 071 en 079); </a:t>
            </a:r>
          </a:p>
          <a:p>
            <a:pPr marL="171450" indent="-171450">
              <a:spcAft>
                <a:spcPts val="0"/>
              </a:spcAft>
              <a:buFontTx/>
              <a:buChar char="-"/>
            </a:pPr>
            <a:r>
              <a:rPr lang="fr-BE" sz="1000" dirty="0" smtClean="0"/>
              <a:t>asphyxies </a:t>
            </a:r>
            <a:r>
              <a:rPr lang="fr-BE" sz="1000" dirty="0"/>
              <a:t>et noyades (code 081 à 089); </a:t>
            </a:r>
          </a:p>
          <a:p>
            <a:pPr marL="171450" indent="-171450">
              <a:spcAft>
                <a:spcPts val="0"/>
              </a:spcAft>
              <a:buFontTx/>
              <a:buChar char="-"/>
            </a:pPr>
            <a:r>
              <a:rPr lang="fr-BE" sz="1000" dirty="0" smtClean="0"/>
              <a:t>effets </a:t>
            </a:r>
            <a:r>
              <a:rPr lang="fr-BE" sz="1000" dirty="0"/>
              <a:t>des radiations (non thermiques) occasionnant plusieurs jours d'incapacité de travail (code 102).</a:t>
            </a:r>
            <a:endParaRPr lang="nl-BE" sz="1000" dirty="0"/>
          </a:p>
        </p:txBody>
      </p:sp>
      <p:grpSp>
        <p:nvGrpSpPr>
          <p:cNvPr id="13" name="Groep 46"/>
          <p:cNvGrpSpPr/>
          <p:nvPr/>
        </p:nvGrpSpPr>
        <p:grpSpPr>
          <a:xfrm>
            <a:off x="568659" y="1546604"/>
            <a:ext cx="4511342" cy="4912253"/>
            <a:chOff x="0" y="0"/>
            <a:chExt cx="3894666" cy="4106333"/>
          </a:xfrm>
        </p:grpSpPr>
        <p:grpSp>
          <p:nvGrpSpPr>
            <p:cNvPr id="14" name="Groep 43"/>
            <p:cNvGrpSpPr/>
            <p:nvPr/>
          </p:nvGrpSpPr>
          <p:grpSpPr>
            <a:xfrm>
              <a:off x="152400" y="0"/>
              <a:ext cx="3742266" cy="4106333"/>
              <a:chOff x="0" y="0"/>
              <a:chExt cx="3742266" cy="4106333"/>
            </a:xfrm>
          </p:grpSpPr>
          <p:sp>
            <p:nvSpPr>
              <p:cNvPr id="41" name="Tekstvak 5"/>
              <p:cNvSpPr txBox="1"/>
              <p:nvPr/>
            </p:nvSpPr>
            <p:spPr>
              <a:xfrm>
                <a:off x="203200" y="0"/>
                <a:ext cx="956733" cy="550334"/>
              </a:xfrm>
              <a:prstGeom prst="rect">
                <a:avLst/>
              </a:prstGeom>
              <a:solidFill>
                <a:schemeClr val="accent1">
                  <a:lumMod val="20000"/>
                  <a:lumOff val="80000"/>
                </a:schemeClr>
              </a:solidFill>
              <a:ln w="19050">
                <a:solidFill>
                  <a:srgbClr val="0070C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Accident sur le lieu de travail ?</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kstvak 6"/>
              <p:cNvSpPr txBox="1"/>
              <p:nvPr/>
            </p:nvSpPr>
            <p:spPr>
              <a:xfrm>
                <a:off x="211666" y="855133"/>
                <a:ext cx="956733" cy="550334"/>
              </a:xfrm>
              <a:prstGeom prst="rect">
                <a:avLst/>
              </a:prstGeom>
              <a:solidFill>
                <a:schemeClr val="accent1">
                  <a:lumMod val="20000"/>
                  <a:lumOff val="80000"/>
                </a:schemeClr>
              </a:solidFill>
              <a:ln w="19050">
                <a:solidFill>
                  <a:srgbClr val="0070C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Mortel ?</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kstvak 8"/>
              <p:cNvSpPr txBox="1"/>
              <p:nvPr/>
            </p:nvSpPr>
            <p:spPr>
              <a:xfrm>
                <a:off x="203200" y="1727200"/>
                <a:ext cx="956733" cy="550334"/>
              </a:xfrm>
              <a:prstGeom prst="rect">
                <a:avLst/>
              </a:prstGeom>
              <a:solidFill>
                <a:schemeClr val="accent1">
                  <a:lumMod val="20000"/>
                  <a:lumOff val="80000"/>
                </a:schemeClr>
              </a:solidFill>
              <a:ln w="19050">
                <a:solidFill>
                  <a:srgbClr val="0070C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Lésions permanentes ?</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kstvak 9"/>
              <p:cNvSpPr txBox="1"/>
              <p:nvPr/>
            </p:nvSpPr>
            <p:spPr>
              <a:xfrm>
                <a:off x="203200" y="2607733"/>
                <a:ext cx="956733" cy="550334"/>
              </a:xfrm>
              <a:prstGeom prst="rect">
                <a:avLst/>
              </a:prstGeom>
              <a:solidFill>
                <a:schemeClr val="accent1">
                  <a:lumMod val="60000"/>
                  <a:lumOff val="40000"/>
                </a:schemeClr>
              </a:solidFill>
              <a:ln w="19050">
                <a:solidFill>
                  <a:srgbClr val="0070C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Lésions temporaires ? (de l’annexe 3)</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kstvak 10"/>
              <p:cNvSpPr txBox="1"/>
              <p:nvPr/>
            </p:nvSpPr>
            <p:spPr>
              <a:xfrm>
                <a:off x="1498600" y="1735667"/>
                <a:ext cx="956310" cy="549910"/>
              </a:xfrm>
              <a:prstGeom prst="rect">
                <a:avLst/>
              </a:prstGeom>
              <a:solidFill>
                <a:schemeClr val="accent1">
                  <a:lumMod val="60000"/>
                  <a:lumOff val="40000"/>
                </a:schemeClr>
              </a:solidFill>
              <a:ln w="19050">
                <a:solidFill>
                  <a:srgbClr val="0070C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Evènement déviant ? (de l’annexe 1)</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kstvak 11"/>
              <p:cNvSpPr txBox="1"/>
              <p:nvPr/>
            </p:nvSpPr>
            <p:spPr>
              <a:xfrm>
                <a:off x="2785533" y="1735667"/>
                <a:ext cx="956733" cy="550334"/>
              </a:xfrm>
              <a:prstGeom prst="rect">
                <a:avLst/>
              </a:prstGeom>
              <a:solidFill>
                <a:schemeClr val="accent1">
                  <a:lumMod val="60000"/>
                  <a:lumOff val="40000"/>
                </a:schemeClr>
              </a:solidFill>
              <a:ln w="19050">
                <a:solidFill>
                  <a:srgbClr val="0070C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Objet concerné ? (de l’annexe 2)</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Afgeronde rechthoek 13"/>
              <p:cNvSpPr/>
              <p:nvPr/>
            </p:nvSpPr>
            <p:spPr>
              <a:xfrm>
                <a:off x="1938866" y="829733"/>
                <a:ext cx="1366520" cy="609600"/>
              </a:xfrm>
              <a:prstGeom prst="roundRect">
                <a:avLst>
                  <a:gd name="adj" fmla="val 40408"/>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000" b="1">
                    <a:effectLst/>
                    <a:ea typeface="Calibri" panose="020F0502020204030204" pitchFamily="34" charset="0"/>
                    <a:cs typeface="Times New Roman" panose="02020603050405020304" pitchFamily="18" charset="0"/>
                  </a:rPr>
                  <a:t>ACCIDENT GRAVE</a:t>
                </a:r>
                <a:endParaRPr lang="fr-BE" sz="1100">
                  <a:effectLst/>
                  <a:ea typeface="Calibri" panose="020F0502020204030204" pitchFamily="34" charset="0"/>
                  <a:cs typeface="Times New Roman" panose="02020603050405020304" pitchFamily="18" charset="0"/>
                </a:endParaRPr>
              </a:p>
            </p:txBody>
          </p:sp>
          <p:sp>
            <p:nvSpPr>
              <p:cNvPr id="48" name="Afgeronde rechthoek 14"/>
              <p:cNvSpPr/>
              <p:nvPr/>
            </p:nvSpPr>
            <p:spPr>
              <a:xfrm>
                <a:off x="0" y="3496733"/>
                <a:ext cx="1406377" cy="609600"/>
              </a:xfrm>
              <a:prstGeom prst="roundRect">
                <a:avLst>
                  <a:gd name="adj" fmla="val 40408"/>
                </a:avLst>
              </a:prstGeom>
              <a:solidFill>
                <a:srgbClr val="92D050"/>
              </a:solidFill>
              <a:ln w="381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PAS UN ACCIDENT DE TRAVAIL GRAVE</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Groep 45"/>
            <p:cNvGrpSpPr/>
            <p:nvPr/>
          </p:nvGrpSpPr>
          <p:grpSpPr>
            <a:xfrm>
              <a:off x="0" y="59267"/>
              <a:ext cx="3753054" cy="3274906"/>
              <a:chOff x="0" y="0"/>
              <a:chExt cx="3753054" cy="3274906"/>
            </a:xfrm>
          </p:grpSpPr>
          <p:sp>
            <p:nvSpPr>
              <p:cNvPr id="29" name="Tekstvak 26"/>
              <p:cNvSpPr txBox="1"/>
              <p:nvPr/>
            </p:nvSpPr>
            <p:spPr>
              <a:xfrm>
                <a:off x="0" y="0"/>
                <a:ext cx="381000" cy="243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non</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kstvak 27"/>
              <p:cNvSpPr txBox="1"/>
              <p:nvPr/>
            </p:nvSpPr>
            <p:spPr>
              <a:xfrm>
                <a:off x="2531533" y="1761066"/>
                <a:ext cx="381000" cy="243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non</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kstvak 28"/>
              <p:cNvSpPr txBox="1"/>
              <p:nvPr/>
            </p:nvSpPr>
            <p:spPr>
              <a:xfrm>
                <a:off x="482600" y="1295400"/>
                <a:ext cx="381000" cy="243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non</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kstvak 29"/>
              <p:cNvSpPr txBox="1"/>
              <p:nvPr/>
            </p:nvSpPr>
            <p:spPr>
              <a:xfrm>
                <a:off x="491066" y="3031066"/>
                <a:ext cx="381000" cy="243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non</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kstvak 30"/>
              <p:cNvSpPr txBox="1"/>
              <p:nvPr/>
            </p:nvSpPr>
            <p:spPr>
              <a:xfrm>
                <a:off x="499533" y="2175933"/>
                <a:ext cx="381000" cy="243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non</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kstvak 31"/>
              <p:cNvSpPr txBox="1"/>
              <p:nvPr/>
            </p:nvSpPr>
            <p:spPr>
              <a:xfrm>
                <a:off x="558807" y="448733"/>
                <a:ext cx="381000" cy="243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oui</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kstvak 32"/>
              <p:cNvSpPr txBox="1"/>
              <p:nvPr/>
            </p:nvSpPr>
            <p:spPr>
              <a:xfrm>
                <a:off x="3132666" y="2184400"/>
                <a:ext cx="381000" cy="243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non</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kstvak 33"/>
              <p:cNvSpPr txBox="1"/>
              <p:nvPr/>
            </p:nvSpPr>
            <p:spPr>
              <a:xfrm>
                <a:off x="1295400" y="1032933"/>
                <a:ext cx="457295" cy="2387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oui</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kstvak 34"/>
              <p:cNvSpPr txBox="1"/>
              <p:nvPr/>
            </p:nvSpPr>
            <p:spPr>
              <a:xfrm>
                <a:off x="1270000" y="1913466"/>
                <a:ext cx="435068" cy="2387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oui</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kstvak 35"/>
              <p:cNvSpPr txBox="1"/>
              <p:nvPr/>
            </p:nvSpPr>
            <p:spPr>
              <a:xfrm>
                <a:off x="1270000" y="2777066"/>
                <a:ext cx="444593" cy="2387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oui</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kstvak 36"/>
              <p:cNvSpPr txBox="1"/>
              <p:nvPr/>
            </p:nvSpPr>
            <p:spPr>
              <a:xfrm>
                <a:off x="3344333" y="1464733"/>
                <a:ext cx="408721" cy="2387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oui</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kstvak 37"/>
              <p:cNvSpPr txBox="1"/>
              <p:nvPr/>
            </p:nvSpPr>
            <p:spPr>
              <a:xfrm>
                <a:off x="1938866" y="1439333"/>
                <a:ext cx="385360" cy="2387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9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oui</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6" name="Groep 44"/>
            <p:cNvGrpSpPr/>
            <p:nvPr/>
          </p:nvGrpSpPr>
          <p:grpSpPr>
            <a:xfrm>
              <a:off x="152400" y="262467"/>
              <a:ext cx="3300306" cy="3547533"/>
              <a:chOff x="0" y="0"/>
              <a:chExt cx="3300306" cy="3547533"/>
            </a:xfrm>
          </p:grpSpPr>
          <p:cxnSp>
            <p:nvCxnSpPr>
              <p:cNvPr id="17" name="Gebogen verbindingslijn 15"/>
              <p:cNvCxnSpPr/>
              <p:nvPr/>
            </p:nvCxnSpPr>
            <p:spPr>
              <a:xfrm flipH="1">
                <a:off x="0" y="0"/>
                <a:ext cx="208280" cy="3540760"/>
              </a:xfrm>
              <a:prstGeom prst="bentConnector3">
                <a:avLst>
                  <a:gd name="adj1" fmla="val 165385"/>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bogen verbindingslijn 17"/>
              <p:cNvCxnSpPr/>
              <p:nvPr/>
            </p:nvCxnSpPr>
            <p:spPr>
              <a:xfrm flipV="1">
                <a:off x="1151466" y="2032000"/>
                <a:ext cx="822960" cy="588010"/>
              </a:xfrm>
              <a:prstGeom prst="bentConnector3">
                <a:avLst>
                  <a:gd name="adj1" fmla="val 99799"/>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bogen verbindingslijn 18"/>
              <p:cNvCxnSpPr/>
              <p:nvPr/>
            </p:nvCxnSpPr>
            <p:spPr>
              <a:xfrm flipH="1">
                <a:off x="1430866" y="2023533"/>
                <a:ext cx="1869440" cy="1524000"/>
              </a:xfrm>
              <a:prstGeom prst="bentConnector3">
                <a:avLst>
                  <a:gd name="adj1" fmla="val 122"/>
                </a:avLst>
              </a:prstGeom>
              <a:noFill/>
              <a:ln w="19050" cap="flat" cmpd="sng" algn="ctr">
                <a:solidFill>
                  <a:srgbClr val="0070C0"/>
                </a:solidFill>
                <a:prstDash val="solid"/>
                <a:miter lim="800000"/>
                <a:tailEnd type="triangle"/>
              </a:ln>
              <a:effectLst/>
            </p:spPr>
          </p:cxnSp>
          <p:cxnSp>
            <p:nvCxnSpPr>
              <p:cNvPr id="20" name="Rechte verbindingslijn met pijl 19"/>
              <p:cNvCxnSpPr/>
              <p:nvPr/>
            </p:nvCxnSpPr>
            <p:spPr>
              <a:xfrm>
                <a:off x="660400" y="287866"/>
                <a:ext cx="5080" cy="31369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a:off x="660400" y="1143000"/>
                <a:ext cx="5080" cy="313690"/>
              </a:xfrm>
              <a:prstGeom prst="straightConnector1">
                <a:avLst/>
              </a:prstGeom>
              <a:noFill/>
              <a:ln w="19050" cap="flat" cmpd="sng" algn="ctr">
                <a:solidFill>
                  <a:srgbClr val="0070C0"/>
                </a:solidFill>
                <a:prstDash val="solid"/>
                <a:miter lim="800000"/>
                <a:tailEnd type="triangle"/>
              </a:ln>
              <a:effectLst/>
            </p:spPr>
          </p:cxnSp>
          <p:cxnSp>
            <p:nvCxnSpPr>
              <p:cNvPr id="22" name="Rechte verbindingslijn met pijl 21"/>
              <p:cNvCxnSpPr/>
              <p:nvPr/>
            </p:nvCxnSpPr>
            <p:spPr>
              <a:xfrm>
                <a:off x="668866" y="2895600"/>
                <a:ext cx="5080" cy="313690"/>
              </a:xfrm>
              <a:prstGeom prst="straightConnector1">
                <a:avLst/>
              </a:prstGeom>
              <a:noFill/>
              <a:ln w="19050" cap="flat" cmpd="sng" algn="ctr">
                <a:solidFill>
                  <a:srgbClr val="0070C0"/>
                </a:solidFill>
                <a:prstDash val="solid"/>
                <a:miter lim="800000"/>
                <a:tailEnd type="triangle"/>
              </a:ln>
              <a:effectLst/>
            </p:spPr>
          </p:cxnSp>
          <p:cxnSp>
            <p:nvCxnSpPr>
              <p:cNvPr id="23" name="Rechte verbindingslijn met pijl 22"/>
              <p:cNvCxnSpPr/>
              <p:nvPr/>
            </p:nvCxnSpPr>
            <p:spPr>
              <a:xfrm>
                <a:off x="660400" y="2023533"/>
                <a:ext cx="5080" cy="313690"/>
              </a:xfrm>
              <a:prstGeom prst="straightConnector1">
                <a:avLst/>
              </a:prstGeom>
              <a:noFill/>
              <a:ln w="19050" cap="flat" cmpd="sng" algn="ctr">
                <a:solidFill>
                  <a:srgbClr val="0070C0"/>
                </a:solidFill>
                <a:prstDash val="solid"/>
                <a:miter lim="800000"/>
                <a:tailEnd type="triangle"/>
              </a:ln>
              <a:effectLst/>
            </p:spPr>
          </p:cxnSp>
          <p:cxnSp>
            <p:nvCxnSpPr>
              <p:cNvPr id="24" name="Rechte verbindingslijn met pijl 23"/>
              <p:cNvCxnSpPr/>
              <p:nvPr/>
            </p:nvCxnSpPr>
            <p:spPr>
              <a:xfrm>
                <a:off x="1168400" y="872066"/>
                <a:ext cx="765810"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flipV="1">
                <a:off x="1972733" y="1185333"/>
                <a:ext cx="152400" cy="29464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p:nvPr/>
            </p:nvCxnSpPr>
            <p:spPr>
              <a:xfrm flipH="1" flipV="1">
                <a:off x="3090333" y="1193800"/>
                <a:ext cx="182880" cy="28448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echte verbindingslijn met pijl 40"/>
              <p:cNvCxnSpPr/>
              <p:nvPr/>
            </p:nvCxnSpPr>
            <p:spPr>
              <a:xfrm>
                <a:off x="1168400" y="1752600"/>
                <a:ext cx="327059" cy="401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42"/>
              <p:cNvCxnSpPr/>
              <p:nvPr/>
            </p:nvCxnSpPr>
            <p:spPr>
              <a:xfrm>
                <a:off x="2463800" y="1752600"/>
                <a:ext cx="320842"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26948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fr-BE" sz="3000" dirty="0" smtClean="0">
                <a:solidFill>
                  <a:schemeClr val="tx1">
                    <a:lumMod val="65000"/>
                    <a:lumOff val="35000"/>
                  </a:schemeClr>
                </a:solidFill>
                <a:latin typeface="Century Gothic"/>
                <a:cs typeface="Century Gothic"/>
              </a:rPr>
              <a:t>Le service de prévention</a:t>
            </a:r>
            <a:endParaRPr lang="fr-BE"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sp>
        <p:nvSpPr>
          <p:cNvPr id="13" name="Rechthoek 12"/>
          <p:cNvSpPr/>
          <p:nvPr/>
        </p:nvSpPr>
        <p:spPr>
          <a:xfrm>
            <a:off x="1090228" y="3069947"/>
            <a:ext cx="10047329" cy="586314"/>
          </a:xfrm>
          <a:prstGeom prst="rect">
            <a:avLst/>
          </a:prstGeom>
        </p:spPr>
        <p:txBody>
          <a:bodyPr wrap="square">
            <a:spAutoFit/>
          </a:bodyPr>
          <a:lstStyle/>
          <a:p>
            <a:pPr lvl="0">
              <a:lnSpc>
                <a:spcPct val="107000"/>
              </a:lnSpc>
              <a:spcAft>
                <a:spcPts val="0"/>
              </a:spcAft>
            </a:pPr>
            <a:endParaRPr lang="nl-BE" sz="1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Nous</a:t>
            </a:r>
            <a:r>
              <a:rPr lang="nl-BE" sz="2000" dirty="0" smtClean="0">
                <a:latin typeface="Calibri" panose="020F0502020204030204" pitchFamily="34" charset="0"/>
                <a:ea typeface="Calibri" panose="020F0502020204030204" pitchFamily="34" charset="0"/>
                <a:cs typeface="Times New Roman" panose="02020603050405020304" pitchFamily="18" charset="0"/>
              </a:rPr>
              <a:t> ne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sommes</a:t>
            </a:r>
            <a:r>
              <a:rPr lang="nl-BE" sz="2000" dirty="0" smtClean="0">
                <a:latin typeface="Calibri" panose="020F0502020204030204" pitchFamily="34" charset="0"/>
                <a:ea typeface="Calibri" panose="020F0502020204030204" pitchFamily="34" charset="0"/>
                <a:cs typeface="Times New Roman" panose="02020603050405020304" pitchFamily="18" charset="0"/>
              </a:rPr>
              <a:t> pas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policiers</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hthoek 11"/>
          <p:cNvSpPr/>
          <p:nvPr/>
        </p:nvSpPr>
        <p:spPr>
          <a:xfrm>
            <a:off x="1090228" y="3573210"/>
            <a:ext cx="10047329" cy="3056221"/>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Promouvoir</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un</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travail</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sûr</a:t>
            </a:r>
            <a:r>
              <a:rPr lang="nl-BE" sz="2000" dirty="0" smtClean="0">
                <a:latin typeface="Calibri" panose="020F0502020204030204" pitchFamily="34" charset="0"/>
                <a:ea typeface="Calibri" panose="020F0502020204030204" pitchFamily="34" charset="0"/>
                <a:cs typeface="Times New Roman" panose="02020603050405020304" pitchFamily="18" charset="0"/>
              </a:rPr>
              <a:t> et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sain</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fr-BE" sz="2000" dirty="0" smtClean="0">
                <a:latin typeface="Calibri" panose="020F0502020204030204" pitchFamily="34" charset="0"/>
                <a:ea typeface="Calibri" panose="020F0502020204030204" pitchFamily="34" charset="0"/>
                <a:cs typeface="Times New Roman" panose="02020603050405020304" pitchFamily="18" charset="0"/>
              </a:rPr>
              <a:t>Mesures de prévention / Enquête suite à un accident ou un incident</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Comité pour la Prévention et la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Protection</a:t>
            </a:r>
            <a:r>
              <a:rPr lang="nl-BE" sz="2000" dirty="0" smtClean="0">
                <a:latin typeface="Calibri" panose="020F0502020204030204" pitchFamily="34" charset="0"/>
                <a:ea typeface="Calibri" panose="020F0502020204030204" pitchFamily="34" charset="0"/>
                <a:cs typeface="Times New Roman" panose="02020603050405020304" pitchFamily="18" charset="0"/>
              </a:rPr>
              <a:t> au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Travail</a:t>
            </a:r>
            <a:r>
              <a:rPr lang="nl-BE" sz="2000" dirty="0" smtClean="0">
                <a:latin typeface="Calibri" panose="020F0502020204030204" pitchFamily="34" charset="0"/>
                <a:ea typeface="Calibri" panose="020F0502020204030204" pitchFamily="34" charset="0"/>
                <a:cs typeface="Times New Roman" panose="02020603050405020304" pitchFamily="18" charset="0"/>
              </a:rPr>
              <a:t> (CPPT)</a:t>
            </a:r>
          </a:p>
          <a:p>
            <a:pPr marL="342900" lvl="0" indent="-342900">
              <a:lnSpc>
                <a:spcPct val="107000"/>
              </a:lnSpc>
              <a:spcAft>
                <a:spcPts val="0"/>
              </a:spcAft>
              <a:buFont typeface="Arial" panose="020B0604020202020204" pitchFamily="34" charset="0"/>
              <a:buChar char="•"/>
            </a:pPr>
            <a:r>
              <a:rPr lang="fr-BE" sz="2000" dirty="0" smtClean="0">
                <a:latin typeface="Calibri" panose="020F0502020204030204" pitchFamily="34" charset="0"/>
                <a:ea typeface="Calibri" panose="020F0502020204030204" pitchFamily="34" charset="0"/>
                <a:cs typeface="Times New Roman" panose="02020603050405020304" pitchFamily="18" charset="0"/>
              </a:rPr>
              <a:t>Contact </a:t>
            </a:r>
            <a:r>
              <a:rPr lang="fr-BE" sz="2000" dirty="0">
                <a:latin typeface="Calibri" panose="020F0502020204030204" pitchFamily="34" charset="0"/>
                <a:ea typeface="Calibri" panose="020F0502020204030204" pitchFamily="34" charset="0"/>
                <a:cs typeface="Times New Roman" panose="02020603050405020304" pitchFamily="18" charset="0"/>
              </a:rPr>
              <a:t>de première ligne avec le Service </a:t>
            </a:r>
            <a:r>
              <a:rPr lang="fr-BE" sz="2000" dirty="0" smtClean="0">
                <a:latin typeface="Calibri" panose="020F0502020204030204" pitchFamily="34" charset="0"/>
                <a:ea typeface="Calibri" panose="020F0502020204030204" pitchFamily="34" charset="0"/>
                <a:cs typeface="Times New Roman" panose="02020603050405020304" pitchFamily="18" charset="0"/>
              </a:rPr>
              <a:t>Externe </a:t>
            </a:r>
            <a:r>
              <a:rPr lang="fr-BE" sz="2000" dirty="0">
                <a:latin typeface="Calibri" panose="020F0502020204030204" pitchFamily="34" charset="0"/>
                <a:ea typeface="Calibri" panose="020F0502020204030204" pitchFamily="34" charset="0"/>
                <a:cs typeface="Times New Roman" panose="02020603050405020304" pitchFamily="18" charset="0"/>
              </a:rPr>
              <a:t>de </a:t>
            </a:r>
            <a:r>
              <a:rPr lang="fr-BE" sz="2000" dirty="0" smtClean="0">
                <a:latin typeface="Calibri" panose="020F0502020204030204" pitchFamily="34" charset="0"/>
                <a:ea typeface="Calibri" panose="020F0502020204030204" pitchFamily="34" charset="0"/>
                <a:cs typeface="Times New Roman" panose="02020603050405020304" pitchFamily="18" charset="0"/>
              </a:rPr>
              <a:t>Prévention </a:t>
            </a:r>
            <a:r>
              <a:rPr lang="fr-BE" sz="2000" dirty="0">
                <a:latin typeface="Calibri" panose="020F0502020204030204" pitchFamily="34" charset="0"/>
                <a:ea typeface="Calibri" panose="020F0502020204030204" pitchFamily="34" charset="0"/>
                <a:cs typeface="Times New Roman" panose="02020603050405020304" pitchFamily="18" charset="0"/>
              </a:rPr>
              <a:t>et de </a:t>
            </a:r>
            <a:r>
              <a:rPr lang="fr-BE" sz="2000" dirty="0" smtClean="0">
                <a:latin typeface="Calibri" panose="020F0502020204030204" pitchFamily="34" charset="0"/>
                <a:ea typeface="Calibri" panose="020F0502020204030204" pitchFamily="34" charset="0"/>
                <a:cs typeface="Times New Roman" panose="02020603050405020304" pitchFamily="18" charset="0"/>
              </a:rPr>
              <a:t>Protection </a:t>
            </a:r>
            <a:r>
              <a:rPr lang="fr-BE" sz="2000" dirty="0">
                <a:latin typeface="Calibri" panose="020F0502020204030204" pitchFamily="34" charset="0"/>
                <a:ea typeface="Calibri" panose="020F0502020204030204" pitchFamily="34" charset="0"/>
                <a:cs typeface="Times New Roman" panose="02020603050405020304" pitchFamily="18" charset="0"/>
              </a:rPr>
              <a:t>au </a:t>
            </a:r>
            <a:r>
              <a:rPr lang="fr-BE" sz="2000" dirty="0" smtClean="0">
                <a:latin typeface="Calibri" panose="020F0502020204030204" pitchFamily="34" charset="0"/>
                <a:ea typeface="Calibri" panose="020F0502020204030204" pitchFamily="34" charset="0"/>
                <a:cs typeface="Times New Roman" panose="02020603050405020304" pitchFamily="18" charset="0"/>
              </a:rPr>
              <a:t>Travail (SEPPT = </a:t>
            </a:r>
            <a:r>
              <a:rPr lang="fr-BE" sz="2000" dirty="0" err="1" smtClean="0">
                <a:latin typeface="Calibri" panose="020F0502020204030204" pitchFamily="34" charset="0"/>
                <a:ea typeface="Calibri" panose="020F0502020204030204" pitchFamily="34" charset="0"/>
                <a:cs typeface="Times New Roman" panose="02020603050405020304" pitchFamily="18" charset="0"/>
              </a:rPr>
              <a:t>Liantis</a:t>
            </a:r>
            <a:r>
              <a:rPr lang="fr-BE" sz="2000" dirty="0" smtClean="0">
                <a:latin typeface="Calibri" panose="020F0502020204030204" pitchFamily="34" charset="0"/>
                <a:ea typeface="Calibri" panose="020F0502020204030204" pitchFamily="34" charset="0"/>
                <a:cs typeface="Times New Roman" panose="02020603050405020304" pitchFamily="18" charset="0"/>
              </a:rPr>
              <a:t>) et </a:t>
            </a:r>
            <a:r>
              <a:rPr lang="fr-BE" sz="2000" dirty="0">
                <a:latin typeface="Calibri" panose="020F0502020204030204" pitchFamily="34" charset="0"/>
                <a:ea typeface="Calibri" panose="020F0502020204030204" pitchFamily="34" charset="0"/>
                <a:cs typeface="Times New Roman" panose="02020603050405020304" pitchFamily="18" charset="0"/>
              </a:rPr>
              <a:t>le médecin du </a:t>
            </a:r>
            <a:r>
              <a:rPr lang="fr-BE" sz="2000" dirty="0" smtClean="0">
                <a:latin typeface="Calibri" panose="020F0502020204030204" pitchFamily="34" charset="0"/>
                <a:ea typeface="Calibri" panose="020F0502020204030204" pitchFamily="34" charset="0"/>
                <a:cs typeface="Times New Roman" panose="02020603050405020304" pitchFamily="18" charset="0"/>
              </a:rPr>
              <a:t>travail</a:t>
            </a:r>
          </a:p>
          <a:p>
            <a:pPr marL="342900" lvl="0" indent="-342900">
              <a:lnSpc>
                <a:spcPct val="107000"/>
              </a:lnSpc>
              <a:spcAft>
                <a:spcPts val="0"/>
              </a:spcAft>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Réalisation</a:t>
            </a:r>
            <a:r>
              <a:rPr lang="nl-BE" sz="2000" dirty="0" smtClean="0">
                <a:latin typeface="Calibri" panose="020F0502020204030204" pitchFamily="34" charset="0"/>
                <a:ea typeface="Calibri" panose="020F0502020204030204" pitchFamily="34" charset="0"/>
                <a:cs typeface="Times New Roman" panose="02020603050405020304" pitchFamily="18" charset="0"/>
              </a:rPr>
              <a:t>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toolbox</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Recherche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nouvelles</a:t>
            </a:r>
            <a:r>
              <a:rPr lang="nl-BE" sz="2000" dirty="0" smtClean="0">
                <a:latin typeface="Calibri" panose="020F0502020204030204" pitchFamily="34" charset="0"/>
                <a:ea typeface="Calibri" panose="020F0502020204030204" pitchFamily="34" charset="0"/>
                <a:cs typeface="Times New Roman" panose="02020603050405020304" pitchFamily="18" charset="0"/>
              </a:rPr>
              <a:t> methodes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travail</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ou</a:t>
            </a:r>
            <a:r>
              <a:rPr lang="nl-BE" sz="2000" dirty="0" smtClean="0">
                <a:latin typeface="Calibri" panose="020F0502020204030204" pitchFamily="34" charset="0"/>
                <a:ea typeface="Calibri" panose="020F0502020204030204" pitchFamily="34" charset="0"/>
                <a:cs typeface="Times New Roman" panose="02020603050405020304" pitchFamily="18" charset="0"/>
              </a:rPr>
              <a:t> machines</a:t>
            </a:r>
          </a:p>
          <a:p>
            <a:pPr marL="342900" indent="-342900">
              <a:lnSpc>
                <a:spcPct val="107000"/>
              </a:lnSpc>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Conseiller</a:t>
            </a:r>
            <a:r>
              <a:rPr lang="nl-BE" sz="2000" dirty="0" smtClean="0">
                <a:latin typeface="Calibri" panose="020F0502020204030204" pitchFamily="34" charset="0"/>
                <a:ea typeface="Calibri" panose="020F0502020204030204" pitchFamily="34" charset="0"/>
                <a:cs typeface="Times New Roman" panose="02020603050405020304" pitchFamily="18" charset="0"/>
              </a:rPr>
              <a:t> Krinkels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sur</a:t>
            </a:r>
            <a:r>
              <a:rPr lang="nl-BE" sz="2000" dirty="0" smtClean="0">
                <a:latin typeface="Calibri" panose="020F0502020204030204" pitchFamily="34" charset="0"/>
                <a:ea typeface="Calibri" panose="020F0502020204030204" pitchFamily="34" charset="0"/>
                <a:cs typeface="Times New Roman" panose="02020603050405020304" pitchFamily="18" charset="0"/>
              </a:rPr>
              <a:t> les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questions</a:t>
            </a:r>
            <a:r>
              <a:rPr lang="nl-BE" sz="2000" dirty="0" smtClean="0">
                <a:latin typeface="Calibri" panose="020F0502020204030204" pitchFamily="34" charset="0"/>
                <a:ea typeface="Calibri" panose="020F0502020204030204" pitchFamily="34" charset="0"/>
                <a:cs typeface="Times New Roman" panose="02020603050405020304" pitchFamily="18" charset="0"/>
              </a:rPr>
              <a:t> /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problèmes</a:t>
            </a:r>
            <a:r>
              <a:rPr lang="nl-BE" sz="2000" dirty="0" smtClean="0">
                <a:latin typeface="Calibri" panose="020F0502020204030204" pitchFamily="34" charset="0"/>
                <a:ea typeface="Calibri" panose="020F0502020204030204" pitchFamily="34" charset="0"/>
                <a:cs typeface="Times New Roman" panose="02020603050405020304" pitchFamily="18" charset="0"/>
              </a:rPr>
              <a:t>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sécurité</a:t>
            </a:r>
            <a:r>
              <a:rPr lang="nl-BE" sz="2000" dirty="0" smtClean="0">
                <a:latin typeface="Calibri" panose="020F0502020204030204" pitchFamily="34" charset="0"/>
                <a:ea typeface="Calibri" panose="020F0502020204030204" pitchFamily="34" charset="0"/>
                <a:cs typeface="Times New Roman" panose="02020603050405020304" pitchFamily="18" charset="0"/>
              </a:rPr>
              <a:t> &amp; de Santé</a:t>
            </a:r>
          </a:p>
          <a:p>
            <a:pPr marL="342900" indent="-342900">
              <a:lnSpc>
                <a:spcPct val="107000"/>
              </a:lnSpc>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hthoek 9"/>
          <p:cNvSpPr/>
          <p:nvPr/>
        </p:nvSpPr>
        <p:spPr>
          <a:xfrm>
            <a:off x="1090228" y="1528516"/>
            <a:ext cx="10047329" cy="1475469"/>
          </a:xfrm>
          <a:prstGeom prst="rect">
            <a:avLst/>
          </a:prstGeom>
        </p:spPr>
        <p:txBody>
          <a:bodyPr wrap="square">
            <a:spAutoFit/>
          </a:bodyPr>
          <a:lstStyle/>
          <a:p>
            <a:pPr lvl="0">
              <a:lnSpc>
                <a:spcPct val="107000"/>
              </a:lnSpc>
              <a:spcAft>
                <a:spcPts val="0"/>
              </a:spcAft>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Il</a:t>
            </a:r>
            <a:r>
              <a:rPr lang="nl-BE" sz="2000" dirty="0" smtClean="0">
                <a:latin typeface="Calibri" panose="020F0502020204030204" pitchFamily="34" charset="0"/>
                <a:ea typeface="Calibri" panose="020F0502020204030204" pitchFamily="34" charset="0"/>
                <a:cs typeface="Times New Roman" panose="02020603050405020304" pitchFamily="18" charset="0"/>
              </a:rPr>
              <a:t> y a 3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Conseillers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smtClean="0">
                <a:latin typeface="Calibri" panose="020F0502020204030204" pitchFamily="34" charset="0"/>
                <a:ea typeface="Calibri" panose="020F0502020204030204" pitchFamily="34" charset="0"/>
                <a:cs typeface="Times New Roman" panose="02020603050405020304" pitchFamily="18" charset="0"/>
              </a:rPr>
              <a:t>en prévention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chez</a:t>
            </a:r>
            <a:r>
              <a:rPr lang="nl-BE" sz="2000" dirty="0" smtClean="0">
                <a:latin typeface="Calibri" panose="020F0502020204030204" pitchFamily="34" charset="0"/>
                <a:ea typeface="Calibri" panose="020F0502020204030204" pitchFamily="34" charset="0"/>
                <a:cs typeface="Times New Roman" panose="02020603050405020304" pitchFamily="18" charset="0"/>
              </a:rPr>
              <a:t> Krinkels :</a:t>
            </a:r>
          </a:p>
          <a:p>
            <a:pPr lvl="0">
              <a:lnSpc>
                <a:spcPct val="107000"/>
              </a:lnSpc>
              <a:spcAft>
                <a:spcPts val="0"/>
              </a:spcAft>
            </a:pPr>
            <a:r>
              <a:rPr lang="nl-BE"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Arthur </a:t>
            </a:r>
            <a:r>
              <a:rPr lang="nl-B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Colin </a:t>
            </a:r>
            <a:r>
              <a:rPr lang="nl-B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Krinkels </a:t>
            </a:r>
            <a:r>
              <a:rPr lang="nl-BE"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België</a:t>
            </a:r>
            <a:endParaRPr lang="nl-BE" sz="1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dirty="0">
                <a:latin typeface="Calibri" panose="020F0502020204030204" pitchFamily="34" charset="0"/>
                <a:ea typeface="Calibri" panose="020F0502020204030204" pitchFamily="34" charset="0"/>
                <a:cs typeface="Times New Roman" panose="02020603050405020304" pitchFamily="18" charset="0"/>
              </a:rPr>
              <a:t>	</a:t>
            </a:r>
            <a:r>
              <a:rPr lang="nl-BE" sz="2000" b="1" dirty="0">
                <a:latin typeface="Calibri" panose="020F0502020204030204" pitchFamily="34" charset="0"/>
                <a:ea typeface="Calibri" panose="020F0502020204030204" pitchFamily="34" charset="0"/>
                <a:cs typeface="Times New Roman" panose="02020603050405020304" pitchFamily="18" charset="0"/>
              </a:rPr>
              <a:t>Peter De Trogh –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Flandre</a:t>
            </a:r>
            <a:r>
              <a:rPr lang="nl-BE" sz="2000" b="1" dirty="0" smtClean="0">
                <a:latin typeface="Calibri" panose="020F0502020204030204" pitchFamily="34" charset="0"/>
                <a:ea typeface="Calibri" panose="020F0502020204030204" pitchFamily="34" charset="0"/>
                <a:cs typeface="Times New Roman" panose="02020603050405020304" pitchFamily="18" charset="0"/>
              </a:rPr>
              <a:t> / Bruxelles</a:t>
            </a:r>
            <a:r>
              <a:rPr lang="nl-BE" sz="2000" dirty="0">
                <a:latin typeface="Calibri" panose="020F0502020204030204" pitchFamily="34" charset="0"/>
                <a:ea typeface="Calibri" panose="020F0502020204030204" pitchFamily="34" charset="0"/>
                <a:cs typeface="Times New Roman" panose="02020603050405020304" pitchFamily="18" charset="0"/>
              </a:rPr>
              <a:t>	</a:t>
            </a:r>
            <a:r>
              <a:rPr lang="nl-BE" sz="2000" b="1" dirty="0">
                <a:latin typeface="Calibri" panose="020F0502020204030204" pitchFamily="34" charset="0"/>
                <a:ea typeface="Calibri" panose="020F0502020204030204" pitchFamily="34" charset="0"/>
                <a:cs typeface="Times New Roman" panose="02020603050405020304" pitchFamily="18" charset="0"/>
              </a:rPr>
              <a:t>Nicolas Farcy –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Wallonie</a:t>
            </a:r>
            <a:r>
              <a:rPr lang="nl-BE" sz="2000" b="1" dirty="0" smtClean="0">
                <a:latin typeface="Calibri" panose="020F0502020204030204" pitchFamily="34" charset="0"/>
                <a:ea typeface="Calibri" panose="020F0502020204030204" pitchFamily="34" charset="0"/>
                <a:cs typeface="Times New Roman" panose="02020603050405020304" pitchFamily="18" charset="0"/>
              </a:rPr>
              <a:t> / Bruxelles</a:t>
            </a:r>
            <a:endParaRPr lang="nl-BE" sz="20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No police officer - icon Royalty Free Vector Image"/>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963" b="88889" l="3800" r="97500">
                        <a14:foregroundMark x1="39700" y1="22130" x2="46300" y2="30278"/>
                        <a14:foregroundMark x1="40700" y1="34167" x2="45900" y2="39907"/>
                        <a14:foregroundMark x1="31100" y1="22407" x2="23000" y2="62963"/>
                        <a14:foregroundMark x1="28300" y1="23889" x2="21400" y2="57870"/>
                        <a14:foregroundMark x1="21500" y1="30556" x2="16700" y2="50833"/>
                        <a14:foregroundMark x1="37100" y1="33704" x2="33200" y2="53519"/>
                        <a14:foregroundMark x1="38200" y1="24074" x2="43700" y2="30185"/>
                        <a14:foregroundMark x1="33800" y1="19722" x2="56700" y2="16389"/>
                        <a14:foregroundMark x1="59900" y1="17500" x2="67800" y2="21852"/>
                        <a14:foregroundMark x1="48700" y1="19907" x2="63800" y2="24167"/>
                        <a14:foregroundMark x1="51100" y1="25926" x2="51100" y2="25926"/>
                        <a14:foregroundMark x1="51100" y1="27222" x2="51100" y2="27222"/>
                        <a14:foregroundMark x1="51200" y1="28426" x2="51200" y2="28426"/>
                        <a14:foregroundMark x1="53100" y1="27130" x2="53100" y2="27130"/>
                        <a14:foregroundMark x1="52200" y1="26204" x2="52200" y2="26204"/>
                        <a14:foregroundMark x1="51500" y1="23611" x2="51500" y2="23611"/>
                        <a14:foregroundMark x1="49000" y1="23889" x2="49000" y2="23889"/>
                        <a14:foregroundMark x1="53400" y1="29352" x2="53400" y2="29352"/>
                        <a14:foregroundMark x1="50400" y1="30648" x2="50400" y2="30648"/>
                        <a14:foregroundMark x1="39300" y1="32130" x2="57800" y2="32315"/>
                        <a14:foregroundMark x1="65100" y1="25370" x2="44300" y2="44630"/>
                        <a14:foregroundMark x1="77300" y1="27778" x2="30500" y2="71481"/>
                        <a14:foregroundMark x1="31700" y1="72037" x2="57100" y2="77037"/>
                        <a14:foregroundMark x1="59200" y1="76574" x2="74700" y2="68241"/>
                        <a14:foregroundMark x1="49900" y1="59167" x2="50300" y2="73426"/>
                        <a14:foregroundMark x1="78000" y1="28981" x2="75000" y2="66667"/>
                        <a14:foregroundMark x1="57400" y1="49259" x2="74100" y2="48426"/>
                        <a14:foregroundMark x1="55500" y1="50648" x2="35700" y2="69352"/>
                        <a14:foregroundMark x1="56100" y1="52407" x2="55900" y2="71481"/>
                        <a14:foregroundMark x1="72300" y1="67130" x2="64800" y2="55741"/>
                        <a14:foregroundMark x1="62500" y1="60000" x2="62200" y2="64907"/>
                        <a14:foregroundMark x1="83600" y1="41944" x2="82600" y2="54444"/>
                        <a14:foregroundMark x1="44648" y1="63739" x2="43425" y2="71388"/>
                        <a14:foregroundMark x1="58104" y1="69405" x2="68807" y2="67705"/>
                      </a14:backgroundRemoval>
                    </a14:imgEffect>
                  </a14:imgLayer>
                </a14:imgProps>
              </a:ext>
              <a:ext uri="{28A0092B-C50C-407E-A947-70E740481C1C}">
                <a14:useLocalDpi xmlns:a14="http://schemas.microsoft.com/office/drawing/2010/main"/>
              </a:ext>
            </a:extLst>
          </a:blip>
          <a:srcRect b="8923"/>
          <a:stretch/>
        </p:blipFill>
        <p:spPr bwMode="auto">
          <a:xfrm>
            <a:off x="9887171" y="2706974"/>
            <a:ext cx="1358292" cy="1336058"/>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p:cNvSpPr/>
          <p:nvPr/>
        </p:nvSpPr>
        <p:spPr>
          <a:xfrm>
            <a:off x="1086129" y="2749906"/>
            <a:ext cx="10047329" cy="407035"/>
          </a:xfrm>
          <a:prstGeom prst="rect">
            <a:avLst/>
          </a:prstGeom>
        </p:spPr>
        <p:txBody>
          <a:bodyPr wrap="square">
            <a:spAutoFit/>
          </a:bodyPr>
          <a:lstStyle/>
          <a:p>
            <a:pPr lvl="0">
              <a:lnSpc>
                <a:spcPct val="107000"/>
              </a:lnSpc>
              <a:spcAft>
                <a:spcPts val="0"/>
              </a:spcAft>
            </a:pPr>
            <a:r>
              <a:rPr lang="nl-BE" sz="2000" dirty="0" smtClean="0">
                <a:latin typeface="Calibri" panose="020F0502020204030204" pitchFamily="34" charset="0"/>
                <a:ea typeface="Calibri" panose="020F0502020204030204" pitchFamily="34" charset="0"/>
                <a:cs typeface="Times New Roman" panose="02020603050405020304" pitchFamily="18" charset="0"/>
              </a:rPr>
              <a:t>Que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faisons-nous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5905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8</a:t>
            </a:r>
            <a:r>
              <a:rPr lang="nl-NL" sz="3000" dirty="0" smtClean="0">
                <a:solidFill>
                  <a:schemeClr val="tx1">
                    <a:lumMod val="65000"/>
                    <a:lumOff val="35000"/>
                  </a:schemeClr>
                </a:solidFill>
                <a:latin typeface="Century Gothic"/>
                <a:cs typeface="Century Gothic"/>
              </a:rPr>
              <a:t>. Toolbox</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sp>
        <p:nvSpPr>
          <p:cNvPr id="21" name="Rechthoek 20"/>
          <p:cNvSpPr/>
          <p:nvPr/>
        </p:nvSpPr>
        <p:spPr>
          <a:xfrm>
            <a:off x="1090227" y="1528516"/>
            <a:ext cx="10533925" cy="3550203"/>
          </a:xfrm>
          <a:prstGeom prst="rect">
            <a:avLst/>
          </a:prstGeom>
        </p:spPr>
        <p:txBody>
          <a:bodyPr wrap="square">
            <a:spAutoFit/>
          </a:bodyPr>
          <a:lstStyle/>
          <a:p>
            <a:pPr lvl="0">
              <a:lnSpc>
                <a:spcPct val="107000"/>
              </a:lnSpc>
              <a:spcAft>
                <a:spcPts val="0"/>
              </a:spcAft>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Chaque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mois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le</a:t>
            </a:r>
            <a:r>
              <a:rPr lang="nl-BE" sz="2000" dirty="0" smtClean="0">
                <a:latin typeface="Calibri" panose="020F0502020204030204" pitchFamily="34" charset="0"/>
                <a:ea typeface="Calibri" panose="020F0502020204030204" pitchFamily="34" charset="0"/>
                <a:cs typeface="Times New Roman" panose="02020603050405020304" pitchFamily="18" charset="0"/>
              </a:rPr>
              <a:t> service Prévention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envoie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un</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toolbox</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r>
              <a:rPr lang="nl-BE" sz="2000" dirty="0">
                <a:latin typeface="Calibri" panose="020F0502020204030204" pitchFamily="34" charset="0"/>
                <a:ea typeface="Calibri" panose="020F0502020204030204" pitchFamily="34" charset="0"/>
                <a:cs typeface="Times New Roman" panose="02020603050405020304" pitchFamily="18" charset="0"/>
              </a:rPr>
              <a:t>L</a:t>
            </a:r>
            <a:r>
              <a:rPr lang="nl-BE" sz="2000" dirty="0" smtClean="0">
                <a:latin typeface="Calibri" panose="020F0502020204030204" pitchFamily="34" charset="0"/>
                <a:ea typeface="Calibri" panose="020F0502020204030204" pitchFamily="34" charset="0"/>
                <a:cs typeface="Times New Roman" panose="02020603050405020304" pitchFamily="18" charset="0"/>
              </a:rPr>
              <a:t>es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toolboxes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traitent</a:t>
            </a:r>
            <a:r>
              <a:rPr lang="nl-BE" sz="2000" dirty="0" smtClean="0">
                <a:latin typeface="Calibri" panose="020F0502020204030204" pitchFamily="34" charset="0"/>
                <a:ea typeface="Calibri" panose="020F0502020204030204" pitchFamily="34" charset="0"/>
                <a:cs typeface="Times New Roman" panose="02020603050405020304" pitchFamily="18" charset="0"/>
              </a:rPr>
              <a:t>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sujets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variés</a:t>
            </a:r>
            <a:r>
              <a:rPr lang="nl-BE" sz="2000" dirty="0" smtClean="0">
                <a:latin typeface="Calibri" panose="020F0502020204030204" pitchFamily="34" charset="0"/>
                <a:ea typeface="Calibri" panose="020F0502020204030204" pitchFamily="34" charset="0"/>
                <a:cs typeface="Times New Roman" panose="02020603050405020304" pitchFamily="18" charset="0"/>
              </a:rPr>
              <a:t> mais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sont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toujours</a:t>
            </a:r>
            <a:r>
              <a:rPr lang="nl-BE" sz="2000" b="1" dirty="0" smtClean="0">
                <a:latin typeface="Calibri" panose="020F0502020204030204" pitchFamily="34" charset="0"/>
                <a:ea typeface="Calibri" panose="020F0502020204030204" pitchFamily="34" charset="0"/>
                <a:cs typeface="Times New Roman" panose="02020603050405020304" pitchFamily="18" charset="0"/>
              </a:rPr>
              <a:t> en rapport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avec</a:t>
            </a:r>
            <a:r>
              <a:rPr lang="nl-BE" sz="2000" b="1" dirty="0" smtClean="0">
                <a:latin typeface="Calibri" panose="020F0502020204030204" pitchFamily="34" charset="0"/>
                <a:ea typeface="Calibri" panose="020F0502020204030204" pitchFamily="34" charset="0"/>
                <a:cs typeface="Times New Roman" panose="02020603050405020304" pitchFamily="18" charset="0"/>
              </a:rPr>
              <a:t> la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sécurité</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b="1" dirty="0" err="1" smtClean="0">
                <a:latin typeface="Calibri" panose="020F0502020204030204" pitchFamily="34" charset="0"/>
                <a:ea typeface="Calibri" panose="020F0502020204030204" pitchFamily="34" charset="0"/>
                <a:cs typeface="Times New Roman" panose="02020603050405020304" pitchFamily="18" charset="0"/>
              </a:rPr>
              <a:t>Chacun</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reçoit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toolbox</a:t>
            </a:r>
            <a:r>
              <a:rPr lang="nl-BE" sz="2000" dirty="0" smtClean="0">
                <a:latin typeface="Calibri" panose="020F0502020204030204" pitchFamily="34" charset="0"/>
                <a:ea typeface="Calibri" panose="020F0502020204030204" pitchFamily="34" charset="0"/>
                <a:cs typeface="Times New Roman" panose="02020603050405020304" pitchFamily="18" charset="0"/>
              </a:rPr>
              <a:t> dans sa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boîte</a:t>
            </a:r>
            <a:r>
              <a:rPr lang="nl-BE" sz="2000" dirty="0" smtClean="0">
                <a:latin typeface="Calibri" panose="020F0502020204030204" pitchFamily="34" charset="0"/>
                <a:ea typeface="Calibri" panose="020F0502020204030204" pitchFamily="34" charset="0"/>
                <a:cs typeface="Times New Roman" panose="02020603050405020304" pitchFamily="18" charset="0"/>
              </a:rPr>
              <a:t> mail,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sur</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son</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adresse</a:t>
            </a:r>
            <a:r>
              <a:rPr lang="nl-BE" sz="2000" dirty="0" smtClean="0">
                <a:latin typeface="Calibri" panose="020F0502020204030204" pitchFamily="34" charset="0"/>
                <a:ea typeface="Calibri" panose="020F0502020204030204" pitchFamily="34" charset="0"/>
                <a:cs typeface="Times New Roman" panose="02020603050405020304" pitchFamily="18" charset="0"/>
              </a:rPr>
              <a:t> Krinkels.</a:t>
            </a:r>
          </a:p>
          <a:p>
            <a:pPr lvl="0">
              <a:lnSpc>
                <a:spcPct val="107000"/>
              </a:lnSpc>
              <a:spcAft>
                <a:spcPts val="0"/>
              </a:spcAft>
            </a:pPr>
            <a:r>
              <a:rPr lang="nl-BE" sz="2000" dirty="0" smtClean="0">
                <a:latin typeface="Calibri" panose="020F0502020204030204" pitchFamily="34" charset="0"/>
                <a:ea typeface="Calibri" panose="020F0502020204030204" pitchFamily="34" charset="0"/>
                <a:cs typeface="Times New Roman" panose="02020603050405020304" pitchFamily="18" charset="0"/>
              </a:rPr>
              <a:t>Les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toolbox</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sont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également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présentés</a:t>
            </a:r>
            <a:r>
              <a:rPr lang="nl-BE" sz="2000" dirty="0" smtClean="0">
                <a:latin typeface="Calibri" panose="020F0502020204030204" pitchFamily="34" charset="0"/>
                <a:ea typeface="Calibri" panose="020F0502020204030204" pitchFamily="34" charset="0"/>
                <a:cs typeface="Times New Roman" panose="02020603050405020304" pitchFamily="18" charset="0"/>
              </a:rPr>
              <a:t> et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discutés</a:t>
            </a:r>
            <a:r>
              <a:rPr lang="nl-BE" sz="2000" dirty="0" smtClean="0">
                <a:latin typeface="Calibri" panose="020F0502020204030204" pitchFamily="34" charset="0"/>
                <a:ea typeface="Calibri" panose="020F0502020204030204" pitchFamily="34" charset="0"/>
                <a:cs typeface="Times New Roman" panose="02020603050405020304" pitchFamily="18" charset="0"/>
              </a:rPr>
              <a:t> en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groupe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0"/>
              </a:spcAft>
            </a:pPr>
            <a:r>
              <a:rPr lang="nl-BE" sz="2000" dirty="0" smtClean="0">
                <a:latin typeface="Calibri" panose="020F0502020204030204" pitchFamily="34" charset="0"/>
                <a:ea typeface="Calibri" panose="020F0502020204030204" pitchFamily="34" charset="0"/>
                <a:cs typeface="Times New Roman" panose="02020603050405020304" pitchFamily="18" charset="0"/>
              </a:rPr>
              <a:t>Pour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confirmer</a:t>
            </a:r>
            <a:r>
              <a:rPr lang="nl-BE" sz="2000" dirty="0" smtClean="0">
                <a:latin typeface="Calibri" panose="020F0502020204030204" pitchFamily="34" charset="0"/>
                <a:ea typeface="Calibri" panose="020F0502020204030204" pitchFamily="34" charset="0"/>
                <a:cs typeface="Times New Roman" panose="02020603050405020304" pitchFamily="18" charset="0"/>
              </a:rPr>
              <a:t> la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bonne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réception</a:t>
            </a:r>
            <a:r>
              <a:rPr lang="nl-BE" sz="2000" dirty="0" smtClean="0">
                <a:latin typeface="Calibri" panose="020F0502020204030204" pitchFamily="34" charset="0"/>
                <a:ea typeface="Calibri" panose="020F0502020204030204" pitchFamily="34" charset="0"/>
                <a:cs typeface="Times New Roman" panose="02020603050405020304" pitchFamily="18" charset="0"/>
              </a:rPr>
              <a:t> et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compréhension</a:t>
            </a:r>
            <a:r>
              <a:rPr lang="nl-BE" sz="2000" dirty="0" smtClean="0">
                <a:latin typeface="Calibri" panose="020F0502020204030204" pitchFamily="34" charset="0"/>
                <a:ea typeface="Calibri" panose="020F0502020204030204" pitchFamily="34" charset="0"/>
                <a:cs typeface="Times New Roman" panose="02020603050405020304" pitchFamily="18" charset="0"/>
              </a:rPr>
              <a:t> des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toolbox</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il</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vous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faut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signer</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le</a:t>
            </a:r>
            <a:r>
              <a:rPr lang="nl-BE" sz="2000" dirty="0" smtClean="0">
                <a:latin typeface="Calibri" panose="020F0502020204030204" pitchFamily="34" charset="0"/>
                <a:ea typeface="Calibri" panose="020F0502020204030204" pitchFamily="34" charset="0"/>
                <a:cs typeface="Times New Roman" panose="02020603050405020304" pitchFamily="18" charset="0"/>
              </a:rPr>
              <a:t> formulaire. </a:t>
            </a:r>
          </a:p>
          <a:p>
            <a:pPr lvl="0">
              <a:lnSpc>
                <a:spcPct val="107000"/>
              </a:lnSpc>
              <a:spcAft>
                <a:spcPts val="0"/>
              </a:spcAft>
            </a:pPr>
            <a:r>
              <a:rPr lang="nl-BE" sz="2000" dirty="0" smtClean="0">
                <a:latin typeface="Calibri" panose="020F0502020204030204" pitchFamily="34" charset="0"/>
                <a:ea typeface="Calibri" panose="020F0502020204030204" pitchFamily="34" charset="0"/>
                <a:cs typeface="Times New Roman" panose="02020603050405020304" pitchFamily="18" charset="0"/>
              </a:rPr>
              <a:t>Ce formulaire se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trouve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sur</a:t>
            </a:r>
            <a:r>
              <a:rPr lang="nl-BE" sz="2000" dirty="0" smtClean="0">
                <a:latin typeface="Calibri" panose="020F0502020204030204" pitchFamily="34" charset="0"/>
                <a:ea typeface="Calibri" panose="020F0502020204030204" pitchFamily="34" charset="0"/>
                <a:cs typeface="Times New Roman" panose="02020603050405020304" pitchFamily="18" charset="0"/>
              </a:rPr>
              <a:t> FA : FKR 17.</a:t>
            </a:r>
          </a:p>
          <a:p>
            <a:pPr lvl="0">
              <a:lnSpc>
                <a:spcPct val="107000"/>
              </a:lnSpc>
              <a:spcAft>
                <a:spcPts val="0"/>
              </a:spcAft>
            </a:pPr>
            <a:endParaRPr lang="nl-BE" sz="1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dirty="0">
                <a:latin typeface="Calibri" panose="020F0502020204030204" pitchFamily="34" charset="0"/>
                <a:ea typeface="Calibri" panose="020F0502020204030204" pitchFamily="34" charset="0"/>
                <a:cs typeface="Times New Roman" panose="02020603050405020304" pitchFamily="18" charset="0"/>
                <a:hlinkClick r:id="rId4"/>
              </a:rPr>
              <a:t>https://</a:t>
            </a:r>
            <a:r>
              <a:rPr lang="nl-BE" sz="2000" dirty="0" smtClean="0">
                <a:latin typeface="Calibri" panose="020F0502020204030204" pitchFamily="34" charset="0"/>
                <a:ea typeface="Calibri" panose="020F0502020204030204" pitchFamily="34" charset="0"/>
                <a:cs typeface="Times New Roman" panose="02020603050405020304" pitchFamily="18" charset="0"/>
                <a:hlinkClick r:id="rId4"/>
              </a:rPr>
              <a:t>intranet.krinkels.be/veiligheid/toolbox/</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hthoek 11"/>
          <p:cNvSpPr/>
          <p:nvPr/>
        </p:nvSpPr>
        <p:spPr>
          <a:xfrm>
            <a:off x="1090227" y="4584136"/>
            <a:ext cx="10533925" cy="2232919"/>
          </a:xfrm>
          <a:prstGeom prst="rect">
            <a:avLst/>
          </a:prstGeom>
        </p:spPr>
        <p:txBody>
          <a:bodyPr wrap="square">
            <a:spAutoFit/>
          </a:bodyPr>
          <a:lstStyle/>
          <a:p>
            <a:pPr lvl="0">
              <a:lnSpc>
                <a:spcPct val="107000"/>
              </a:lnSpc>
              <a:spcAft>
                <a:spcPts val="0"/>
              </a:spcAft>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Il</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existe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également</a:t>
            </a:r>
            <a:r>
              <a:rPr lang="nl-BE" sz="2000" dirty="0" smtClean="0">
                <a:latin typeface="Calibri" panose="020F0502020204030204" pitchFamily="34" charset="0"/>
                <a:ea typeface="Calibri" panose="020F0502020204030204" pitchFamily="34" charset="0"/>
                <a:cs typeface="Times New Roman" panose="02020603050405020304" pitchFamily="18" charset="0"/>
              </a:rPr>
              <a:t> deux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autres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informations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importantes</a:t>
            </a:r>
            <a:r>
              <a:rPr lang="nl-BE" sz="2000" dirty="0" smtClean="0">
                <a:latin typeface="Calibri" panose="020F0502020204030204" pitchFamily="34" charset="0"/>
                <a:ea typeface="Calibri" panose="020F0502020204030204" pitchFamily="34" charset="0"/>
                <a:cs typeface="Times New Roman" panose="02020603050405020304" pitchFamily="18" charset="0"/>
              </a:rPr>
              <a:t> : </a:t>
            </a:r>
            <a:r>
              <a:rPr lang="nl-BE" sz="2000" b="1" dirty="0" smtClean="0">
                <a:latin typeface="Calibri" panose="020F0502020204030204" pitchFamily="34" charset="0"/>
                <a:ea typeface="Calibri" panose="020F0502020204030204" pitchFamily="34" charset="0"/>
                <a:cs typeface="Times New Roman" panose="02020603050405020304" pitchFamily="18" charset="0"/>
              </a:rPr>
              <a:t>Les Flash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Infos</a:t>
            </a:r>
            <a:r>
              <a:rPr lang="nl-BE" sz="2000" b="1" dirty="0" smtClean="0">
                <a:latin typeface="Calibri" panose="020F0502020204030204" pitchFamily="34" charset="0"/>
                <a:ea typeface="Calibri" panose="020F0502020204030204" pitchFamily="34" charset="0"/>
                <a:cs typeface="Times New Roman" panose="02020603050405020304" pitchFamily="18" charset="0"/>
              </a:rPr>
              <a:t> et les Flash accident. </a:t>
            </a:r>
            <a:r>
              <a:rPr lang="fr-BE" sz="2000" dirty="0" smtClean="0">
                <a:latin typeface="Calibri" panose="020F0502020204030204" pitchFamily="34" charset="0"/>
                <a:ea typeface="Calibri" panose="020F0502020204030204" pitchFamily="34" charset="0"/>
                <a:cs typeface="Times New Roman" panose="02020603050405020304" pitchFamily="18" charset="0"/>
              </a:rPr>
              <a:t>Il s’agit principalement d’un incident ou d’un accident récent pour lequel il existe un risque de récidive si l’on n’en est pas informé ou si aucune mesure appropriée n’est prise à cet égard.</a:t>
            </a:r>
          </a:p>
          <a:p>
            <a:pPr lvl="0">
              <a:lnSpc>
                <a:spcPct val="107000"/>
              </a:lnSpc>
              <a:spcAft>
                <a:spcPts val="0"/>
              </a:spcAft>
            </a:pPr>
            <a:endParaRPr lang="nl-BE" sz="1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dirty="0">
                <a:latin typeface="Calibri" panose="020F0502020204030204" pitchFamily="34" charset="0"/>
                <a:ea typeface="Calibri" panose="020F0502020204030204" pitchFamily="34" charset="0"/>
                <a:cs typeface="Times New Roman" panose="02020603050405020304" pitchFamily="18" charset="0"/>
                <a:hlinkClick r:id="rId5"/>
              </a:rPr>
              <a:t>https://intranet.krinkels.be/flash-accident-broyeur</a:t>
            </a:r>
            <a:r>
              <a:rPr lang="nl-BE" sz="2000" dirty="0" smtClean="0">
                <a:latin typeface="Calibri" panose="020F0502020204030204" pitchFamily="34" charset="0"/>
                <a:ea typeface="Calibri" panose="020F0502020204030204" pitchFamily="34" charset="0"/>
                <a:cs typeface="Times New Roman" panose="02020603050405020304" pitchFamily="18" charset="0"/>
                <a:hlinkClick r:id="rId5"/>
              </a:rPr>
              <a:t>/</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PARCOURIR INTRANET</a:t>
            </a:r>
          </a:p>
          <a:p>
            <a:pPr lvl="0">
              <a:lnSpc>
                <a:spcPct val="107000"/>
              </a:lnSpc>
              <a:spcAft>
                <a:spcPts val="0"/>
              </a:spcAft>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750323" y="958452"/>
            <a:ext cx="2873829" cy="899887"/>
          </a:xfrm>
          <a:prstGeom prst="rect">
            <a:avLst/>
          </a:prstGeom>
        </p:spPr>
      </p:pic>
      <p:pic>
        <p:nvPicPr>
          <p:cNvPr id="13" name="Image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341641" y="5969352"/>
            <a:ext cx="3338285" cy="754744"/>
          </a:xfrm>
          <a:prstGeom prst="rect">
            <a:avLst/>
          </a:prstGeom>
        </p:spPr>
      </p:pic>
    </p:spTree>
    <p:extLst>
      <p:ext uri="{BB962C8B-B14F-4D97-AF65-F5344CB8AC3E}">
        <p14:creationId xmlns:p14="http://schemas.microsoft.com/office/powerpoint/2010/main" val="108665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9</a:t>
            </a:r>
            <a:r>
              <a:rPr lang="nl-NL" sz="3000" dirty="0" smtClean="0">
                <a:solidFill>
                  <a:schemeClr val="tx1">
                    <a:lumMod val="65000"/>
                    <a:lumOff val="35000"/>
                  </a:schemeClr>
                </a:solidFill>
                <a:latin typeface="Century Gothic"/>
                <a:cs typeface="Century Gothic"/>
              </a:rPr>
              <a:t>. Prévention </a:t>
            </a:r>
            <a:r>
              <a:rPr lang="nl-NL" sz="3000" dirty="0" err="1" smtClean="0">
                <a:solidFill>
                  <a:schemeClr val="tx1">
                    <a:lumMod val="65000"/>
                    <a:lumOff val="35000"/>
                  </a:schemeClr>
                </a:solidFill>
                <a:latin typeface="Century Gothic"/>
                <a:cs typeface="Century Gothic"/>
              </a:rPr>
              <a:t>Incendie</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sp>
        <p:nvSpPr>
          <p:cNvPr id="21" name="Rechthoek 20"/>
          <p:cNvSpPr/>
          <p:nvPr/>
        </p:nvSpPr>
        <p:spPr>
          <a:xfrm>
            <a:off x="1090227" y="1528516"/>
            <a:ext cx="10533925" cy="5032147"/>
          </a:xfrm>
          <a:prstGeom prst="rect">
            <a:avLst/>
          </a:prstGeom>
        </p:spPr>
        <p:txBody>
          <a:bodyPr wrap="square">
            <a:spAutoFit/>
          </a:bodyPr>
          <a:lstStyle/>
          <a:p>
            <a:pPr lvl="0">
              <a:lnSpc>
                <a:spcPct val="107000"/>
              </a:lnSpc>
              <a:spcAft>
                <a:spcPts val="0"/>
              </a:spcAft>
            </a:pPr>
            <a:r>
              <a:rPr lang="nl-BE" sz="2000" dirty="0" smtClean="0">
                <a:latin typeface="Calibri" panose="020F0502020204030204" pitchFamily="34" charset="0"/>
                <a:ea typeface="Calibri" panose="020F0502020204030204" pitchFamily="34" charset="0"/>
                <a:cs typeface="Times New Roman" panose="02020603050405020304" pitchFamily="18" charset="0"/>
              </a:rPr>
              <a:t>En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cas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d’incendie</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Garder</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son</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calme</a:t>
            </a:r>
            <a:endParaRPr lang="nl-BE" sz="2000" b="1" dirty="0" smtClean="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nl-BE" sz="2000" dirty="0" smtClean="0">
                <a:latin typeface="Calibri" panose="020F0502020204030204" pitchFamily="34" charset="0"/>
                <a:ea typeface="Calibri" panose="020F0502020204030204" pitchFamily="34" charset="0"/>
                <a:cs typeface="Times New Roman" panose="02020603050405020304" pitchFamily="18" charset="0"/>
              </a:rPr>
              <a:t>Lancer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l’alarme</a:t>
            </a:r>
            <a:endParaRPr lang="nl-BE" sz="2000" b="1"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nl-BE" sz="2000" b="1" dirty="0" err="1" smtClean="0">
                <a:latin typeface="Calibri" panose="020F0502020204030204" pitchFamily="34" charset="0"/>
                <a:ea typeface="Calibri" panose="020F0502020204030204" pitchFamily="34" charset="0"/>
                <a:cs typeface="Times New Roman" panose="02020603050405020304" pitchFamily="18" charset="0"/>
              </a:rPr>
              <a:t>Evaluer</a:t>
            </a:r>
            <a:r>
              <a:rPr lang="nl-BE" sz="2000" dirty="0" smtClean="0">
                <a:latin typeface="Calibri" panose="020F0502020204030204" pitchFamily="34" charset="0"/>
                <a:ea typeface="Calibri" panose="020F0502020204030204" pitchFamily="34" charset="0"/>
                <a:cs typeface="Times New Roman" panose="02020603050405020304" pitchFamily="18" charset="0"/>
              </a:rPr>
              <a:t> la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situation</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Seules</a:t>
            </a:r>
            <a:r>
              <a:rPr lang="nl-BE" sz="2000" dirty="0" smtClean="0">
                <a:latin typeface="Calibri" panose="020F0502020204030204" pitchFamily="34" charset="0"/>
                <a:ea typeface="Calibri" panose="020F0502020204030204" pitchFamily="34" charset="0"/>
                <a:cs typeface="Times New Roman" panose="02020603050405020304" pitchFamily="18" charset="0"/>
              </a:rPr>
              <a:t> les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personnes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formées</a:t>
            </a:r>
            <a:r>
              <a:rPr lang="nl-BE" sz="2000" dirty="0" smtClean="0">
                <a:latin typeface="Calibri" panose="020F0502020204030204" pitchFamily="34" charset="0"/>
                <a:ea typeface="Calibri" panose="020F0502020204030204" pitchFamily="34" charset="0"/>
                <a:cs typeface="Times New Roman" panose="02020603050405020304" pitchFamily="18" charset="0"/>
              </a:rPr>
              <a:t> comme équipiers de 1ère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intervention</a:t>
            </a:r>
            <a:r>
              <a:rPr lang="nl-BE" sz="2000" dirty="0" smtClean="0">
                <a:latin typeface="Calibri" panose="020F0502020204030204" pitchFamily="34" charset="0"/>
                <a:ea typeface="Calibri" panose="020F0502020204030204" pitchFamily="34" charset="0"/>
                <a:cs typeface="Times New Roman" panose="02020603050405020304" pitchFamily="18" charset="0"/>
              </a:rPr>
              <a:t> et/</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ou</a:t>
            </a:r>
            <a:r>
              <a:rPr lang="nl-BE" sz="2000" dirty="0" smtClean="0">
                <a:latin typeface="Calibri" panose="020F0502020204030204" pitchFamily="34" charset="0"/>
                <a:ea typeface="Calibri" panose="020F0502020204030204" pitchFamily="34" charset="0"/>
                <a:cs typeface="Times New Roman" panose="02020603050405020304" pitchFamily="18" charset="0"/>
              </a:rPr>
              <a:t> à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l’utilisation</a:t>
            </a:r>
            <a:r>
              <a:rPr lang="nl-BE" sz="2000" dirty="0" smtClean="0">
                <a:latin typeface="Calibri" panose="020F0502020204030204" pitchFamily="34" charset="0"/>
                <a:ea typeface="Calibri" panose="020F0502020204030204" pitchFamily="34" charset="0"/>
                <a:cs typeface="Times New Roman" panose="02020603050405020304" pitchFamily="18" charset="0"/>
              </a:rPr>
              <a:t> des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moyens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d’extinction</a:t>
            </a:r>
            <a:r>
              <a:rPr lang="nl-BE" sz="2000" dirty="0">
                <a:latin typeface="Calibri" panose="020F0502020204030204" pitchFamily="34" charset="0"/>
                <a:ea typeface="Calibri" panose="020F0502020204030204" pitchFamily="34" charset="0"/>
                <a:cs typeface="Times New Roman" panose="02020603050405020304" pitchFamily="18" charset="0"/>
              </a:rPr>
              <a:t> </a:t>
            </a:r>
            <a:r>
              <a:rPr lang="nl-BE" sz="2000" dirty="0" err="1">
                <a:latin typeface="Calibri" panose="020F0502020204030204" pitchFamily="34" charset="0"/>
                <a:ea typeface="Calibri" panose="020F0502020204030204" pitchFamily="34" charset="0"/>
                <a:cs typeface="Times New Roman" panose="02020603050405020304" pitchFamily="18" charset="0"/>
              </a:rPr>
              <a:t>p</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euvent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tenter</a:t>
            </a:r>
            <a:r>
              <a:rPr lang="nl-BE" sz="2000" dirty="0" smtClean="0">
                <a:latin typeface="Calibri" panose="020F0502020204030204" pitchFamily="34" charset="0"/>
                <a:ea typeface="Calibri" panose="020F0502020204030204" pitchFamily="34" charset="0"/>
                <a:cs typeface="Times New Roman" panose="02020603050405020304" pitchFamily="18" charset="0"/>
              </a:rPr>
              <a:t>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maîtriser</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un</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départ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d’incendie</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marL="457200" lvl="0" indent="-457200">
              <a:lnSpc>
                <a:spcPct val="107000"/>
              </a:lnSpc>
              <a:spcAft>
                <a:spcPts val="0"/>
              </a:spcAft>
              <a:buFont typeface="+mj-lt"/>
              <a:buAutoNum type="arabicPeriod"/>
            </a:pPr>
            <a:r>
              <a:rPr lang="nl-BE" sz="20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Appeler</a:t>
            </a:r>
            <a:r>
              <a:rPr lang="nl-BE"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le</a:t>
            </a:r>
            <a:r>
              <a:rPr lang="nl-BE"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112</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p>
          <a:p>
            <a:pPr marL="914400" lvl="1" indent="-457200">
              <a:lnSpc>
                <a:spcPct val="107000"/>
              </a:lnSpc>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Donner la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localisation</a:t>
            </a:r>
            <a:r>
              <a:rPr lang="nl-BE" sz="2000" b="1" dirty="0" smtClean="0">
                <a:latin typeface="Calibri" panose="020F0502020204030204" pitchFamily="34" charset="0"/>
                <a:ea typeface="Calibri" panose="020F0502020204030204" pitchFamily="34" charset="0"/>
                <a:cs typeface="Times New Roman" panose="02020603050405020304" pitchFamily="18" charset="0"/>
              </a:rPr>
              <a:t> exacte</a:t>
            </a:r>
          </a:p>
          <a:p>
            <a:pPr marL="914400" lvl="1" indent="-457200">
              <a:lnSpc>
                <a:spcPct val="107000"/>
              </a:lnSpc>
              <a:buFont typeface="Arial" panose="020B0604020202020204" pitchFamily="34" charset="0"/>
              <a:buChar char="•"/>
            </a:pPr>
            <a:r>
              <a:rPr lang="nl-BE" sz="2000" b="1" dirty="0" smtClean="0">
                <a:latin typeface="Calibri" panose="020F0502020204030204" pitchFamily="34" charset="0"/>
                <a:ea typeface="Calibri" panose="020F0502020204030204" pitchFamily="34" charset="0"/>
                <a:cs typeface="Times New Roman" panose="02020603050405020304" pitchFamily="18" charset="0"/>
              </a:rPr>
              <a:t>Type de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feu</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smtClean="0">
                <a:latin typeface="Calibri" panose="020F0502020204030204" pitchFamily="34" charset="0"/>
                <a:ea typeface="Calibri" panose="020F0502020204030204" pitchFamily="34" charset="0"/>
                <a:cs typeface="Times New Roman" panose="02020603050405020304" pitchFamily="18" charset="0"/>
              </a:rPr>
              <a:t>(liquide, </a:t>
            </a:r>
            <a:r>
              <a:rPr lang="nl-BE" sz="2000" dirty="0" err="1">
                <a:latin typeface="Calibri" panose="020F0502020204030204" pitchFamily="34" charset="0"/>
                <a:ea typeface="Calibri" panose="020F0502020204030204" pitchFamily="34" charset="0"/>
                <a:cs typeface="Times New Roman" panose="02020603050405020304" pitchFamily="18" charset="0"/>
              </a:rPr>
              <a:t>é</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lectricité</a:t>
            </a:r>
            <a:r>
              <a:rPr lang="nl-BE" sz="2000" dirty="0" smtClean="0">
                <a:latin typeface="Calibri" panose="020F0502020204030204" pitchFamily="34" charset="0"/>
                <a:ea typeface="Calibri" panose="020F0502020204030204" pitchFamily="34" charset="0"/>
                <a:cs typeface="Times New Roman" panose="02020603050405020304" pitchFamily="18" charset="0"/>
              </a:rPr>
              <a:t>, solide, métal,…)</a:t>
            </a:r>
          </a:p>
          <a:p>
            <a:pPr marL="914400" lvl="1" indent="-457200">
              <a:lnSpc>
                <a:spcPct val="107000"/>
              </a:lnSpc>
              <a:buFont typeface="Arial" panose="020B0604020202020204" pitchFamily="34" charset="0"/>
              <a:buChar char="•"/>
            </a:pPr>
            <a:r>
              <a:rPr lang="fr-BE" sz="2000" dirty="0" smtClean="0">
                <a:latin typeface="Calibri" panose="020F0502020204030204" pitchFamily="34" charset="0"/>
                <a:ea typeface="Calibri" panose="020F0502020204030204" pitchFamily="34" charset="0"/>
                <a:cs typeface="Times New Roman" panose="02020603050405020304" pitchFamily="18" charset="0"/>
              </a:rPr>
              <a:t>Risques possibles d’aggraver la situation (grande quantité de substances combustibles ou de combustible présent)</a:t>
            </a:r>
          </a:p>
          <a:p>
            <a:pPr marL="914400" lvl="1" indent="-457200">
              <a:lnSpc>
                <a:spcPct val="107000"/>
              </a:lnSpc>
              <a:buFont typeface="Arial" panose="020B0604020202020204" pitchFamily="34" charset="0"/>
              <a:buChar char="•"/>
            </a:pPr>
            <a:r>
              <a:rPr lang="nl-BE" sz="2000" b="1" dirty="0" err="1" smtClean="0">
                <a:latin typeface="Calibri" panose="020F0502020204030204" pitchFamily="34" charset="0"/>
                <a:ea typeface="Calibri" panose="020F0502020204030204" pitchFamily="34" charset="0"/>
                <a:cs typeface="Times New Roman" panose="02020603050405020304" pitchFamily="18" charset="0"/>
              </a:rPr>
              <a:t>Nombre</a:t>
            </a:r>
            <a:r>
              <a:rPr lang="nl-BE" sz="2000" b="1" dirty="0" smtClean="0">
                <a:latin typeface="Calibri" panose="020F0502020204030204" pitchFamily="34" charset="0"/>
                <a:ea typeface="Calibri" panose="020F0502020204030204" pitchFamily="34" charset="0"/>
                <a:cs typeface="Times New Roman" panose="02020603050405020304" pitchFamily="18" charset="0"/>
              </a:rPr>
              <a:t> de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personnes</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présentes</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Arial" panose="020B0604020202020204" pitchFamily="34" charset="0"/>
              <a:buChar char="•"/>
            </a:pPr>
            <a:r>
              <a:rPr lang="nl-BE" sz="2000" b="1" dirty="0" err="1" smtClean="0">
                <a:latin typeface="Calibri" panose="020F0502020204030204" pitchFamily="34" charset="0"/>
                <a:ea typeface="Calibri" panose="020F0502020204030204" pitchFamily="34" charset="0"/>
                <a:cs typeface="Times New Roman" panose="02020603050405020304" pitchFamily="18" charset="0"/>
              </a:rPr>
              <a:t>Nombre</a:t>
            </a:r>
            <a:r>
              <a:rPr lang="nl-BE" sz="2000" b="1" dirty="0" smtClean="0">
                <a:latin typeface="Calibri" panose="020F0502020204030204" pitchFamily="34" charset="0"/>
                <a:ea typeface="Calibri" panose="020F0502020204030204" pitchFamily="34" charset="0"/>
                <a:cs typeface="Times New Roman" panose="02020603050405020304" pitchFamily="18" charset="0"/>
              </a:rPr>
              <a:t> de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victimes</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ou</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personnel</a:t>
            </a:r>
            <a:r>
              <a:rPr lang="nl-BE" sz="2000" dirty="0" smtClean="0">
                <a:latin typeface="Calibri" panose="020F0502020204030204" pitchFamily="34" charset="0"/>
                <a:ea typeface="Calibri" panose="020F0502020204030204" pitchFamily="34" charset="0"/>
                <a:cs typeface="Times New Roman" panose="02020603050405020304" pitchFamily="18" charset="0"/>
              </a:rPr>
              <a:t> manquant</a:t>
            </a:r>
          </a:p>
          <a:p>
            <a:pPr marL="914400" lvl="1" indent="-457200">
              <a:lnSpc>
                <a:spcPct val="107000"/>
              </a:lnSpc>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Avertir</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le</a:t>
            </a:r>
            <a:r>
              <a:rPr lang="nl-BE" sz="2000" dirty="0" smtClean="0">
                <a:latin typeface="Calibri" panose="020F0502020204030204" pitchFamily="34" charset="0"/>
                <a:ea typeface="Calibri" panose="020F0502020204030204" pitchFamily="34" charset="0"/>
                <a:cs typeface="Times New Roman" panose="02020603050405020304" pitchFamily="18" charset="0"/>
              </a:rPr>
              <a:t> conducteur</a:t>
            </a:r>
          </a:p>
        </p:txBody>
      </p:sp>
      <p:pic>
        <p:nvPicPr>
          <p:cNvPr id="1028" name="Picture 4" descr="Afbeeldingsresultaat voor brand pictogra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11245" y="390181"/>
            <a:ext cx="2499755" cy="249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426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9</a:t>
            </a:r>
            <a:r>
              <a:rPr lang="nl-NL" sz="3000" dirty="0" smtClean="0">
                <a:solidFill>
                  <a:schemeClr val="tx1">
                    <a:lumMod val="65000"/>
                    <a:lumOff val="35000"/>
                  </a:schemeClr>
                </a:solidFill>
                <a:latin typeface="Century Gothic"/>
                <a:cs typeface="Century Gothic"/>
              </a:rPr>
              <a:t>. </a:t>
            </a:r>
            <a:r>
              <a:rPr lang="nl-NL" sz="3000" dirty="0" err="1" smtClean="0">
                <a:solidFill>
                  <a:schemeClr val="tx1">
                    <a:lumMod val="65000"/>
                    <a:lumOff val="35000"/>
                  </a:schemeClr>
                </a:solidFill>
                <a:latin typeface="Century Gothic"/>
                <a:cs typeface="Century Gothic"/>
              </a:rPr>
              <a:t>Incendie</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pic>
        <p:nvPicPr>
          <p:cNvPr id="1028" name="Picture 4" descr="Afbeeldingsresultaat voor brand pictogra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11245" y="390181"/>
            <a:ext cx="2499755" cy="24997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oto Ronny De Cos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9949" y="2440920"/>
            <a:ext cx="5684335" cy="3792288"/>
          </a:xfrm>
          <a:prstGeom prst="rect">
            <a:avLst/>
          </a:prstGeom>
          <a:noFill/>
          <a:extLst>
            <a:ext uri="{909E8E84-426E-40DD-AFC4-6F175D3DCCD1}">
              <a14:hiddenFill xmlns:a14="http://schemas.microsoft.com/office/drawing/2010/main">
                <a:solidFill>
                  <a:srgbClr val="FFFFFF"/>
                </a:solidFill>
              </a14:hiddenFill>
            </a:ext>
          </a:extLst>
        </p:spPr>
      </p:pic>
      <p:pic>
        <p:nvPicPr>
          <p:cNvPr id="12" name="885843B6-38EC-4D2B-8187-76C8E2F43DD7" descr="d506cf97-8c17-47d0-b2cf-e7202d7fdcac.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50576" y="747859"/>
            <a:ext cx="4065686" cy="542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Het gebouw staat in lichterlaai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984458" y="377558"/>
            <a:ext cx="6777132" cy="50682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9E3251C5-918F-456E-B8FB-BB094097D831" descr="IMG_3812.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993351" y="1306806"/>
            <a:ext cx="6902508" cy="517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ep 1"/>
          <p:cNvGrpSpPr/>
          <p:nvPr/>
        </p:nvGrpSpPr>
        <p:grpSpPr>
          <a:xfrm>
            <a:off x="4142957" y="2083894"/>
            <a:ext cx="6311855" cy="4705014"/>
            <a:chOff x="4142957" y="2083894"/>
            <a:chExt cx="6311855" cy="4705014"/>
          </a:xfrm>
        </p:grpSpPr>
        <p:pic>
          <p:nvPicPr>
            <p:cNvPr id="15" name="Picture 2" descr="image1.jpe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08242" y="2083895"/>
              <a:ext cx="2646570" cy="47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image0.jpe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18132" t="6814" b="15749"/>
            <a:stretch/>
          </p:blipFill>
          <p:spPr bwMode="auto">
            <a:xfrm>
              <a:off x="4142957" y="2083894"/>
              <a:ext cx="3730698" cy="47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6325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smtClean="0">
                <a:solidFill>
                  <a:schemeClr val="tx1">
                    <a:lumMod val="65000"/>
                    <a:lumOff val="35000"/>
                  </a:schemeClr>
                </a:solidFill>
                <a:latin typeface="Century Gothic"/>
                <a:cs typeface="Century Gothic"/>
              </a:rPr>
              <a:t>10. Machines</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sp>
        <p:nvSpPr>
          <p:cNvPr id="10" name="Rechthoek 9"/>
          <p:cNvSpPr/>
          <p:nvPr/>
        </p:nvSpPr>
        <p:spPr>
          <a:xfrm>
            <a:off x="624517" y="1533030"/>
            <a:ext cx="5788515" cy="2661049"/>
          </a:xfrm>
          <a:prstGeom prst="rect">
            <a:avLst/>
          </a:prstGeom>
        </p:spPr>
        <p:txBody>
          <a:bodyPr wrap="square">
            <a:spAutoFit/>
          </a:bodyPr>
          <a:lstStyle/>
          <a:p>
            <a:pPr lvl="0">
              <a:lnSpc>
                <a:spcPct val="107000"/>
              </a:lnSpc>
              <a:spcAft>
                <a:spcPts val="0"/>
              </a:spcAft>
            </a:pPr>
            <a:r>
              <a:rPr lang="nl-BE" sz="2000" dirty="0" smtClean="0">
                <a:latin typeface="Calibri" panose="020F0502020204030204" pitchFamily="34" charset="0"/>
                <a:ea typeface="Calibri" panose="020F0502020204030204" pitchFamily="34" charset="0"/>
                <a:cs typeface="Times New Roman" panose="02020603050405020304" pitchFamily="18" charset="0"/>
              </a:rPr>
              <a:t>Les machines les plus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utilisées</a:t>
            </a:r>
            <a:r>
              <a:rPr lang="nl-BE" sz="2000" dirty="0" smtClean="0">
                <a:latin typeface="Calibri" panose="020F0502020204030204" pitchFamily="34" charset="0"/>
                <a:ea typeface="Calibri" panose="020F0502020204030204" pitchFamily="34" charset="0"/>
                <a:cs typeface="Times New Roman" panose="02020603050405020304" pitchFamily="18" charset="0"/>
              </a:rPr>
              <a:t> en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Espaces</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Verts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sont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Débroussailleuse</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Taille-</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haies</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Souffleur</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Tondeuse</a:t>
            </a:r>
          </a:p>
          <a:p>
            <a:pPr marL="342900" lvl="0" indent="-342900">
              <a:lnSpc>
                <a:spcPct val="107000"/>
              </a:lnSpc>
              <a:spcAft>
                <a:spcPts val="0"/>
              </a:spcAft>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Broyeur</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Tronçonneuse</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Tx/>
              <a:buChar char="-"/>
            </a:pPr>
            <a:endParaRPr lang="nl-BE" sz="16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hthoek 11"/>
          <p:cNvSpPr/>
          <p:nvPr/>
        </p:nvSpPr>
        <p:spPr>
          <a:xfrm>
            <a:off x="624518" y="4347916"/>
            <a:ext cx="5177221" cy="2661049"/>
          </a:xfrm>
          <a:prstGeom prst="rect">
            <a:avLst/>
          </a:prstGeom>
        </p:spPr>
        <p:txBody>
          <a:bodyPr wrap="square">
            <a:spAutoFit/>
          </a:bodyPr>
          <a:lstStyle/>
          <a:p>
            <a:pPr lvl="0">
              <a:lnSpc>
                <a:spcPct val="107000"/>
              </a:lnSpc>
              <a:spcAft>
                <a:spcPts val="0"/>
              </a:spcAft>
            </a:pPr>
            <a:r>
              <a:rPr lang="nl-BE" sz="2000" dirty="0">
                <a:latin typeface="Calibri" panose="020F0502020204030204" pitchFamily="34" charset="0"/>
                <a:ea typeface="Calibri" panose="020F0502020204030204" pitchFamily="34" charset="0"/>
                <a:cs typeface="Times New Roman" panose="02020603050405020304" pitchFamily="18" charset="0"/>
              </a:rPr>
              <a:t>Les machines les plus </a:t>
            </a:r>
            <a:r>
              <a:rPr lang="nl-BE" sz="2000" dirty="0" err="1">
                <a:latin typeface="Calibri" panose="020F0502020204030204" pitchFamily="34" charset="0"/>
                <a:ea typeface="Calibri" panose="020F0502020204030204" pitchFamily="34" charset="0"/>
                <a:cs typeface="Times New Roman" panose="02020603050405020304" pitchFamily="18" charset="0"/>
              </a:rPr>
              <a:t>utilisées</a:t>
            </a:r>
            <a:r>
              <a:rPr lang="nl-BE" sz="2000" dirty="0">
                <a:latin typeface="Calibri" panose="020F0502020204030204" pitchFamily="34" charset="0"/>
                <a:ea typeface="Calibri" panose="020F0502020204030204" pitchFamily="34" charset="0"/>
                <a:cs typeface="Times New Roman" panose="02020603050405020304" pitchFamily="18" charset="0"/>
              </a:rPr>
              <a:t> en </a:t>
            </a:r>
            <a:r>
              <a:rPr lang="nl-BE" sz="2000" b="1" dirty="0" smtClean="0">
                <a:latin typeface="Calibri" panose="020F0502020204030204" pitchFamily="34" charset="0"/>
                <a:ea typeface="Calibri" panose="020F0502020204030204" pitchFamily="34" charset="0"/>
                <a:cs typeface="Times New Roman" panose="02020603050405020304" pitchFamily="18" charset="0"/>
              </a:rPr>
              <a:t>Projets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sont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Meuleuse</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Disqueuse</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Plaque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vibrante</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Betonnière</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Marteau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burineur</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Tx/>
              <a:buChar char="-"/>
            </a:pPr>
            <a:endParaRPr lang="nl-BE" sz="16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hthoek 12"/>
          <p:cNvSpPr/>
          <p:nvPr/>
        </p:nvSpPr>
        <p:spPr>
          <a:xfrm>
            <a:off x="6179376" y="3743935"/>
            <a:ext cx="5948287" cy="1409617"/>
          </a:xfrm>
          <a:prstGeom prst="rect">
            <a:avLst/>
          </a:prstGeom>
        </p:spPr>
        <p:txBody>
          <a:bodyPr wrap="square">
            <a:spAutoFit/>
          </a:bodyPr>
          <a:lstStyle/>
          <a:p>
            <a:pPr lvl="0">
              <a:lnSpc>
                <a:spcPct val="107000"/>
              </a:lnSpc>
              <a:spcAft>
                <a:spcPts val="0"/>
              </a:spcAft>
            </a:pPr>
            <a:r>
              <a:rPr lang="nl-NL"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NE </a:t>
            </a:r>
            <a:r>
              <a:rPr lang="nl-NL" sz="2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jamais</a:t>
            </a:r>
            <a:r>
              <a:rPr lang="nl-NL"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ponter </a:t>
            </a:r>
            <a:r>
              <a:rPr lang="nl-NL" sz="2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une</a:t>
            </a:r>
            <a:r>
              <a:rPr lang="nl-NL"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NL" sz="2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sécurité</a:t>
            </a:r>
            <a:r>
              <a:rPr lang="nl-NL"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r>
              <a:rPr lang="nl-NL"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NE </a:t>
            </a:r>
            <a:r>
              <a:rPr lang="nl-NL" sz="2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jamais</a:t>
            </a:r>
            <a:r>
              <a:rPr lang="nl-NL"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NL" sz="2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enlever</a:t>
            </a:r>
            <a:r>
              <a:rPr lang="nl-NL"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NL" sz="2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un</a:t>
            </a:r>
            <a:r>
              <a:rPr lang="nl-NL"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NL" sz="2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capot</a:t>
            </a:r>
            <a:r>
              <a:rPr lang="nl-NL"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de </a:t>
            </a:r>
            <a:r>
              <a:rPr lang="nl-NL" sz="2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protection</a:t>
            </a:r>
            <a:endParaRPr lang="nl-NL"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NL" sz="2000"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N’utilisez</a:t>
            </a:r>
            <a:r>
              <a:rPr lang="nl-NL"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la machine que </a:t>
            </a:r>
            <a:r>
              <a:rPr lang="nl-NL" sz="2000"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ce</a:t>
            </a:r>
            <a:r>
              <a:rPr lang="nl-NL"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pour </a:t>
            </a:r>
            <a:r>
              <a:rPr lang="nl-NL" sz="2000"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quoi</a:t>
            </a:r>
            <a:r>
              <a:rPr lang="nl-NL"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elle a </a:t>
            </a:r>
            <a:r>
              <a:rPr lang="nl-NL" sz="2000"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été</a:t>
            </a:r>
            <a:r>
              <a:rPr lang="nl-NL"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nl-NL" sz="2000"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conçue</a:t>
            </a:r>
            <a:endParaRPr lang="nl-NL"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NL" sz="2000"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N’utilisez</a:t>
            </a:r>
            <a:r>
              <a:rPr lang="nl-NL"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que des accessoires </a:t>
            </a:r>
            <a:r>
              <a:rPr lang="nl-NL" sz="2000"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adaptés</a:t>
            </a:r>
            <a:r>
              <a:rPr lang="nl-NL"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à la machine</a:t>
            </a:r>
            <a:endParaRPr lang="nl-NL"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hthoek 13"/>
          <p:cNvSpPr/>
          <p:nvPr/>
        </p:nvSpPr>
        <p:spPr>
          <a:xfrm>
            <a:off x="6623438" y="1554866"/>
            <a:ext cx="5187562" cy="2397579"/>
          </a:xfrm>
          <a:prstGeom prst="rect">
            <a:avLst/>
          </a:prstGeom>
        </p:spPr>
        <p:txBody>
          <a:bodyPr wrap="square">
            <a:spAutoFit/>
          </a:bodyPr>
          <a:lstStyle/>
          <a:p>
            <a:pPr lvl="0">
              <a:lnSpc>
                <a:spcPct val="107000"/>
              </a:lnSpc>
              <a:spcAft>
                <a:spcPts val="0"/>
              </a:spcAft>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L’utilisation</a:t>
            </a:r>
            <a:r>
              <a:rPr lang="nl-BE" sz="2000" dirty="0" smtClean="0">
                <a:latin typeface="Calibri" panose="020F0502020204030204" pitchFamily="34" charset="0"/>
                <a:ea typeface="Calibri" panose="020F0502020204030204" pitchFamily="34" charset="0"/>
                <a:cs typeface="Times New Roman" panose="02020603050405020304" pitchFamily="18" charset="0"/>
              </a:rPr>
              <a:t> de ces machines et leur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particularités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vous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seront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expliquées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avant</a:t>
            </a:r>
            <a:r>
              <a:rPr lang="nl-BE" sz="2000" dirty="0" smtClean="0">
                <a:latin typeface="Calibri" panose="020F0502020204030204" pitchFamily="34" charset="0"/>
                <a:ea typeface="Calibri" panose="020F0502020204030204" pitchFamily="34" charset="0"/>
                <a:cs typeface="Times New Roman" panose="02020603050405020304" pitchFamily="18" charset="0"/>
              </a:rPr>
              <a:t> la première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utilisation</a:t>
            </a:r>
            <a:r>
              <a:rPr lang="nl-BE" sz="2000" dirty="0" smtClean="0">
                <a:latin typeface="Calibri" panose="020F0502020204030204" pitchFamily="34" charset="0"/>
                <a:ea typeface="Calibri" panose="020F0502020204030204" pitchFamily="34" charset="0"/>
                <a:cs typeface="Times New Roman" panose="02020603050405020304" pitchFamily="18" charset="0"/>
              </a:rPr>
              <a:t> (via vidéo par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exemple</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Vous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recevrez</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une</a:t>
            </a:r>
            <a:r>
              <a:rPr lang="nl-BE" sz="2000" dirty="0" smtClean="0">
                <a:latin typeface="Calibri" panose="020F0502020204030204" pitchFamily="34" charset="0"/>
                <a:ea typeface="Calibri" panose="020F0502020204030204" pitchFamily="34" charset="0"/>
                <a:cs typeface="Times New Roman" panose="02020603050405020304" pitchFamily="18" charset="0"/>
              </a:rPr>
              <a:t> information /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formation</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directement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sur</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le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terrain</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ep 2"/>
          <p:cNvGrpSpPr/>
          <p:nvPr/>
        </p:nvGrpSpPr>
        <p:grpSpPr>
          <a:xfrm>
            <a:off x="2436291" y="1964266"/>
            <a:ext cx="3638795" cy="1983740"/>
            <a:chOff x="2369641" y="1981200"/>
            <a:chExt cx="3638795" cy="1983740"/>
          </a:xfrm>
        </p:grpSpPr>
        <p:pic>
          <p:nvPicPr>
            <p:cNvPr id="19" name="Afbeelding 18"/>
            <p:cNvPicPr>
              <a:picLocks noChangeAspect="1"/>
            </p:cNvPicPr>
            <p:nvPr/>
          </p:nvPicPr>
          <p:blipFill rotWithShape="1">
            <a:blip r:embed="rId4" cstate="email">
              <a:extLst>
                <a:ext uri="{28A0092B-C50C-407E-A947-70E740481C1C}">
                  <a14:useLocalDpi xmlns:a14="http://schemas.microsoft.com/office/drawing/2010/main"/>
                </a:ext>
              </a:extLst>
            </a:blip>
            <a:srcRect l="9720" t="13200" r="14930" b="18600"/>
            <a:stretch/>
          </p:blipFill>
          <p:spPr>
            <a:xfrm>
              <a:off x="3327455" y="2320076"/>
              <a:ext cx="1588675" cy="1440793"/>
            </a:xfrm>
            <a:prstGeom prst="rect">
              <a:avLst/>
            </a:prstGeom>
          </p:spPr>
        </p:pic>
        <p:pic>
          <p:nvPicPr>
            <p:cNvPr id="17" name="Afbeelding 16"/>
            <p:cNvPicPr>
              <a:picLocks noChangeAspect="1"/>
            </p:cNvPicPr>
            <p:nvPr/>
          </p:nvPicPr>
          <p:blipFill>
            <a:blip r:embed="rId5" cstate="email">
              <a:extLst>
                <a:ext uri="{BEBA8EAE-BF5A-486C-A8C5-ECC9F3942E4B}">
                  <a14:imgProps xmlns:a14="http://schemas.microsoft.com/office/drawing/2010/main">
                    <a14:imgLayer r:embed="rId6">
                      <a14:imgEffect>
                        <a14:backgroundRemoval t="0" b="98391" l="0" r="99778">
                          <a14:foregroundMark x1="49000" y1="45064" x2="49000" y2="45064"/>
                          <a14:foregroundMark x1="49667" y1="44528" x2="49667" y2="44528"/>
                          <a14:foregroundMark x1="48556" y1="45386" x2="48556" y2="45386"/>
                          <a14:foregroundMark x1="33778" y1="61481" x2="33778" y2="61481"/>
                          <a14:foregroundMark x1="33000" y1="62554" x2="33000" y2="62554"/>
                          <a14:foregroundMark x1="33222" y1="62124" x2="33222" y2="62124"/>
                          <a14:foregroundMark x1="32778" y1="62661" x2="32778" y2="62661"/>
                          <a14:foregroundMark x1="32111" y1="63305" x2="32111" y2="63305"/>
                          <a14:foregroundMark x1="35000" y1="62017" x2="35000" y2="62017"/>
                          <a14:foregroundMark x1="34222" y1="62661" x2="34222" y2="62661"/>
                          <a14:foregroundMark x1="33556" y1="63412" x2="33556" y2="63412"/>
                          <a14:foregroundMark x1="32667" y1="64485" x2="32667" y2="64485"/>
                          <a14:foregroundMark x1="32000" y1="65236" x2="32000" y2="65236"/>
                          <a14:foregroundMark x1="30778" y1="66416" x2="30889" y2="66416"/>
                          <a14:foregroundMark x1="30000" y1="67382" x2="30000" y2="67382"/>
                          <a14:foregroundMark x1="29222" y1="68240" x2="29222" y2="68240"/>
                          <a14:foregroundMark x1="46000" y1="29506" x2="46000" y2="29506"/>
                          <a14:foregroundMark x1="47000" y1="32725" x2="47000" y2="32725"/>
                          <a14:foregroundMark x1="47667" y1="33369" x2="47667" y2="33369"/>
                          <a14:foregroundMark x1="48444" y1="32833" x2="48444" y2="32833"/>
                          <a14:foregroundMark x1="72667" y1="17382" x2="72667" y2="17382"/>
                          <a14:foregroundMark x1="72333" y1="17489" x2="72333" y2="17489"/>
                          <a14:foregroundMark x1="72111" y1="17918" x2="72111" y2="17918"/>
                          <a14:foregroundMark x1="72222" y1="16416" x2="72222" y2="16416"/>
                          <a14:foregroundMark x1="29000" y1="68777" x2="29000" y2="68777"/>
                          <a14:foregroundMark x1="28556" y1="69206" x2="28556" y2="69206"/>
                          <a14:foregroundMark x1="28000" y1="67811" x2="28000" y2="67811"/>
                          <a14:foregroundMark x1="27222" y1="68562" x2="27222" y2="68562"/>
                          <a14:foregroundMark x1="30000" y1="65558" x2="30000" y2="65558"/>
                          <a14:foregroundMark x1="28889" y1="66631" x2="28889" y2="66631"/>
                          <a14:foregroundMark x1="32444" y1="62661" x2="32444" y2="62661"/>
                          <a14:foregroundMark x1="35778" y1="59120" x2="35778" y2="59120"/>
                          <a14:foregroundMark x1="33444" y1="61481" x2="33444" y2="61481"/>
                          <a14:foregroundMark x1="31000" y1="64378" x2="31000" y2="64378"/>
                          <a14:foregroundMark x1="6889" y1="87124" x2="6889" y2="87124"/>
                          <a14:foregroundMark x1="6333" y1="86266" x2="6333" y2="86266"/>
                          <a14:foregroundMark x1="5889" y1="84979" x2="5889" y2="84979"/>
                          <a14:foregroundMark x1="15778" y1="91738" x2="15778" y2="91738"/>
                          <a14:foregroundMark x1="16444" y1="91524" x2="16444" y2="91524"/>
                          <a14:foregroundMark x1="17111" y1="91094" x2="17111" y2="91094"/>
                          <a14:foregroundMark x1="17889" y1="90558" x2="17889" y2="90558"/>
                          <a14:foregroundMark x1="18444" y1="89914" x2="18444" y2="89914"/>
                        </a14:backgroundRemoval>
                      </a14:imgEffect>
                    </a14:imgLayer>
                  </a14:imgProps>
                </a:ext>
                <a:ext uri="{28A0092B-C50C-407E-A947-70E740481C1C}">
                  <a14:useLocalDpi xmlns:a14="http://schemas.microsoft.com/office/drawing/2010/main"/>
                </a:ext>
              </a:extLst>
            </a:blip>
            <a:stretch>
              <a:fillRect/>
            </a:stretch>
          </p:blipFill>
          <p:spPr>
            <a:xfrm>
              <a:off x="2369641" y="1981200"/>
              <a:ext cx="1915628" cy="1983740"/>
            </a:xfrm>
            <a:prstGeom prst="rect">
              <a:avLst/>
            </a:prstGeom>
          </p:spPr>
        </p:pic>
        <p:pic>
          <p:nvPicPr>
            <p:cNvPr id="20" name="Afbeelding 19"/>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36447" b="68864" l="733" r="99267">
                          <a14:foregroundMark x1="60989" y1="63919" x2="60989" y2="63919"/>
                          <a14:foregroundMark x1="57509" y1="52198" x2="57509" y2="52198"/>
                          <a14:foregroundMark x1="56777" y1="51648" x2="56777" y2="51648"/>
                          <a14:foregroundMark x1="57509" y1="63004" x2="57509" y2="63004"/>
                          <a14:foregroundMark x1="55861" y1="62454" x2="55861" y2="62454"/>
                          <a14:foregroundMark x1="88095" y1="65018" x2="88095" y2="65018"/>
                          <a14:foregroundMark x1="87729" y1="63919" x2="87729" y2="63919"/>
                          <a14:foregroundMark x1="90842" y1="64286" x2="90842" y2="64286"/>
                          <a14:foregroundMark x1="93956" y1="64835" x2="93956" y2="64835"/>
                          <a14:foregroundMark x1="55128" y1="62454" x2="55128" y2="62454"/>
                          <a14:foregroundMark x1="56227" y1="51465" x2="56227" y2="51465"/>
                          <a14:foregroundMark x1="60073" y1="38462" x2="60073" y2="38462"/>
                          <a14:foregroundMark x1="89377" y1="56960" x2="89377" y2="56960"/>
                          <a14:foregroundMark x1="94872" y1="60256" x2="94872" y2="60256"/>
                          <a14:foregroundMark x1="96886" y1="62271" x2="96886" y2="62271"/>
                          <a14:foregroundMark x1="97070" y1="63187" x2="97070" y2="63187"/>
                          <a14:foregroundMark x1="91941" y1="64652" x2="91941" y2="64652"/>
                          <a14:backgroundMark x1="89744" y1="60806" x2="89744" y2="60806"/>
                          <a14:backgroundMark x1="91026" y1="60989" x2="91026" y2="60989"/>
                          <a14:backgroundMark x1="91941" y1="61172" x2="91941" y2="61172"/>
                          <a14:backgroundMark x1="92857" y1="61722" x2="92857" y2="61722"/>
                          <a14:backgroundMark x1="94872" y1="62088" x2="94872" y2="62088"/>
                          <a14:backgroundMark x1="67766" y1="45421" x2="67766" y2="45421"/>
                          <a14:backgroundMark x1="67216" y1="45788" x2="67216" y2="45788"/>
                        </a14:backgroundRemoval>
                      </a14:imgEffect>
                    </a14:imgLayer>
                  </a14:imgProps>
                </a:ext>
                <a:ext uri="{28A0092B-C50C-407E-A947-70E740481C1C}">
                  <a14:useLocalDpi xmlns:a14="http://schemas.microsoft.com/office/drawing/2010/main"/>
                </a:ext>
              </a:extLst>
            </a:blip>
            <a:srcRect t="36697" b="30826"/>
            <a:stretch/>
          </p:blipFill>
          <p:spPr>
            <a:xfrm>
              <a:off x="4073241" y="3242233"/>
              <a:ext cx="1935195" cy="627344"/>
            </a:xfrm>
            <a:prstGeom prst="rect">
              <a:avLst/>
            </a:prstGeom>
          </p:spPr>
        </p:pic>
      </p:grpSp>
      <p:grpSp>
        <p:nvGrpSpPr>
          <p:cNvPr id="18" name="Groep 17"/>
          <p:cNvGrpSpPr/>
          <p:nvPr/>
        </p:nvGrpSpPr>
        <p:grpSpPr>
          <a:xfrm>
            <a:off x="2847995" y="4768473"/>
            <a:ext cx="3770805" cy="1552878"/>
            <a:chOff x="2304281" y="4769177"/>
            <a:chExt cx="3770805" cy="1552878"/>
          </a:xfrm>
        </p:grpSpPr>
        <p:pic>
          <p:nvPicPr>
            <p:cNvPr id="2" name="Afbeelding 1"/>
            <p:cNvPicPr>
              <a:picLocks noChangeAspect="1"/>
            </p:cNvPicPr>
            <p:nvPr/>
          </p:nvPicPr>
          <p:blipFill>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3820778" y="4769177"/>
              <a:ext cx="1138777" cy="1552878"/>
            </a:xfrm>
            <a:prstGeom prst="rect">
              <a:avLst/>
            </a:prstGeom>
          </p:spPr>
        </p:pic>
        <p:pic>
          <p:nvPicPr>
            <p:cNvPr id="15" name="Afbeelding 14"/>
            <p:cNvPicPr>
              <a:picLocks noChangeAspect="1"/>
            </p:cNvPicPr>
            <p:nvPr/>
          </p:nvPicPr>
          <p:blipFill>
            <a:blip r:embed="rId11" cstate="email">
              <a:extLst>
                <a:ext uri="{BEBA8EAE-BF5A-486C-A8C5-ECC9F3942E4B}">
                  <a14:imgProps xmlns:a14="http://schemas.microsoft.com/office/drawing/2010/main">
                    <a14:imgLayer r:embed="rId12">
                      <a14:imgEffect>
                        <a14:backgroundRemoval t="0" b="100000" l="0" r="100000">
                          <a14:foregroundMark x1="7400" y1="70281" x2="7400" y2="70281"/>
                          <a14:foregroundMark x1="11000" y1="75904" x2="11000" y2="75904"/>
                          <a14:foregroundMark x1="4200" y1="85141" x2="4200" y2="85141"/>
                        </a14:backgroundRemoval>
                      </a14:imgEffect>
                    </a14:imgLayer>
                  </a14:imgProps>
                </a:ext>
                <a:ext uri="{28A0092B-C50C-407E-A947-70E740481C1C}">
                  <a14:useLocalDpi xmlns:a14="http://schemas.microsoft.com/office/drawing/2010/main"/>
                </a:ext>
              </a:extLst>
            </a:blip>
            <a:stretch>
              <a:fillRect/>
            </a:stretch>
          </p:blipFill>
          <p:spPr>
            <a:xfrm rot="19417531">
              <a:off x="4172755" y="5673501"/>
              <a:ext cx="922820" cy="459564"/>
            </a:xfrm>
            <a:prstGeom prst="rect">
              <a:avLst/>
            </a:prstGeom>
          </p:spPr>
        </p:pic>
        <p:pic>
          <p:nvPicPr>
            <p:cNvPr id="16" name="Afbeelding 15"/>
            <p:cNvPicPr>
              <a:picLocks noChangeAspect="1"/>
            </p:cNvPicPr>
            <p:nvPr/>
          </p:nvPicPr>
          <p:blipFill rotWithShape="1">
            <a:blip r:embed="rId13" cstate="email">
              <a:extLst>
                <a:ext uri="{BEBA8EAE-BF5A-486C-A8C5-ECC9F3942E4B}">
                  <a14:imgProps xmlns:a14="http://schemas.microsoft.com/office/drawing/2010/main">
                    <a14:imgLayer r:embed="rId14">
                      <a14:imgEffect>
                        <a14:backgroundRemoval t="503" b="99749" l="7642" r="93013"/>
                      </a14:imgEffect>
                    </a14:imgLayer>
                  </a14:imgProps>
                </a:ext>
                <a:ext uri="{28A0092B-C50C-407E-A947-70E740481C1C}">
                  <a14:useLocalDpi xmlns:a14="http://schemas.microsoft.com/office/drawing/2010/main"/>
                </a:ext>
              </a:extLst>
            </a:blip>
            <a:srcRect l="7204" r="6769"/>
            <a:stretch/>
          </p:blipFill>
          <p:spPr>
            <a:xfrm>
              <a:off x="4866826" y="5068176"/>
              <a:ext cx="1208260" cy="1220527"/>
            </a:xfrm>
            <a:prstGeom prst="rect">
              <a:avLst/>
            </a:prstGeom>
          </p:spPr>
        </p:pic>
        <p:pic>
          <p:nvPicPr>
            <p:cNvPr id="1026" name="Picture 2" descr="TS 700 - Zeer krachtige doorslijper met 5,0-kW motor"/>
            <p:cNvPicPr>
              <a:picLocks noChangeAspect="1" noChangeArrowheads="1"/>
            </p:cNvPicPr>
            <p:nvPr/>
          </p:nvPicPr>
          <p:blipFill>
            <a:blip r:embed="rId15" cstate="email">
              <a:extLst>
                <a:ext uri="{BEBA8EAE-BF5A-486C-A8C5-ECC9F3942E4B}">
                  <a14:imgProps xmlns:a14="http://schemas.microsoft.com/office/drawing/2010/main">
                    <a14:imgLayer r:embed="rId16">
                      <a14:imgEffect>
                        <a14:backgroundRemoval t="4217" b="95181" l="1852" r="97037">
                          <a14:foregroundMark x1="14074" y1="58434" x2="14074" y2="58434"/>
                          <a14:foregroundMark x1="11111" y1="60843" x2="11111" y2="60843"/>
                          <a14:foregroundMark x1="7407" y1="64458" x2="7407" y2="64458"/>
                          <a14:foregroundMark x1="6296" y1="68072" x2="6296" y2="68072"/>
                          <a14:foregroundMark x1="6296" y1="71687" x2="6296" y2="71687"/>
                          <a14:foregroundMark x1="19630" y1="70482" x2="19630" y2="70482"/>
                          <a14:foregroundMark x1="20000" y1="76506" x2="20000" y2="76506"/>
                          <a14:foregroundMark x1="18519" y1="78313" x2="18519" y2="78313"/>
                          <a14:foregroundMark x1="15556" y1="78313" x2="15556" y2="78313"/>
                          <a14:foregroundMark x1="12593" y1="78313" x2="12593" y2="78313"/>
                          <a14:foregroundMark x1="10370" y1="77711" x2="10370" y2="77711"/>
                          <a14:foregroundMark x1="7778" y1="78313" x2="7778" y2="78313"/>
                          <a14:foregroundMark x1="6296" y1="75904" x2="6296" y2="75904"/>
                          <a14:foregroundMark x1="52593" y1="38554" x2="52593" y2="38554"/>
                          <a14:foregroundMark x1="52963" y1="35542" x2="52963" y2="35542"/>
                          <a14:foregroundMark x1="53333" y1="32530" x2="53333" y2="32530"/>
                          <a14:foregroundMark x1="54074" y1="30723" x2="54074" y2="30723"/>
                          <a14:foregroundMark x1="55556" y1="28916" x2="55556" y2="28916"/>
                          <a14:foregroundMark x1="57037" y1="27108" x2="57037" y2="27108"/>
                          <a14:foregroundMark x1="46296" y1="25904" x2="46296" y2="25904"/>
                          <a14:foregroundMark x1="45185" y1="27711" x2="45185" y2="27711"/>
                          <a14:backgroundMark x1="13704" y1="68675" x2="13704" y2="68675"/>
                        </a14:backgroundRemoval>
                      </a14:imgEffect>
                    </a14:imgLayer>
                  </a14:imgProps>
                </a:ext>
                <a:ext uri="{28A0092B-C50C-407E-A947-70E740481C1C}">
                  <a14:useLocalDpi xmlns:a14="http://schemas.microsoft.com/office/drawing/2010/main"/>
                </a:ext>
              </a:extLst>
            </a:blip>
            <a:srcRect/>
            <a:stretch>
              <a:fillRect/>
            </a:stretch>
          </p:blipFill>
          <p:spPr bwMode="auto">
            <a:xfrm>
              <a:off x="2304281" y="4787464"/>
              <a:ext cx="1814884" cy="11158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755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fbeelding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99277">
            <a:off x="7269623" y="2735684"/>
            <a:ext cx="2172017" cy="3304150"/>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pic>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smtClean="0">
                <a:solidFill>
                  <a:schemeClr val="tx1">
                    <a:lumMod val="65000"/>
                    <a:lumOff val="35000"/>
                  </a:schemeClr>
                </a:solidFill>
                <a:latin typeface="Century Gothic"/>
                <a:cs typeface="Century Gothic"/>
              </a:rPr>
              <a:t>11. </a:t>
            </a:r>
            <a:r>
              <a:rPr lang="nl-NL" sz="3000" dirty="0" err="1" smtClean="0">
                <a:solidFill>
                  <a:schemeClr val="tx1">
                    <a:lumMod val="65000"/>
                    <a:lumOff val="35000"/>
                  </a:schemeClr>
                </a:solidFill>
                <a:latin typeface="Century Gothic"/>
                <a:cs typeface="Century Gothic"/>
              </a:rPr>
              <a:t>Travail</a:t>
            </a:r>
            <a:r>
              <a:rPr lang="nl-NL" sz="3000" dirty="0" smtClean="0">
                <a:solidFill>
                  <a:schemeClr val="tx1">
                    <a:lumMod val="65000"/>
                    <a:lumOff val="35000"/>
                  </a:schemeClr>
                </a:solidFill>
                <a:latin typeface="Century Gothic"/>
                <a:cs typeface="Century Gothic"/>
              </a:rPr>
              <a:t> </a:t>
            </a:r>
            <a:r>
              <a:rPr lang="nl-NL" sz="3000" dirty="0" err="1" smtClean="0">
                <a:solidFill>
                  <a:schemeClr val="tx1">
                    <a:lumMod val="65000"/>
                    <a:lumOff val="35000"/>
                  </a:schemeClr>
                </a:solidFill>
                <a:latin typeface="Century Gothic"/>
                <a:cs typeface="Century Gothic"/>
              </a:rPr>
              <a:t>avec</a:t>
            </a:r>
            <a:r>
              <a:rPr lang="nl-NL" sz="3000" dirty="0" smtClean="0">
                <a:solidFill>
                  <a:schemeClr val="tx1">
                    <a:lumMod val="65000"/>
                    <a:lumOff val="35000"/>
                  </a:schemeClr>
                </a:solidFill>
                <a:latin typeface="Century Gothic"/>
                <a:cs typeface="Century Gothic"/>
              </a:rPr>
              <a:t> des machines</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0" name="Rechthoek 9"/>
          <p:cNvSpPr/>
          <p:nvPr/>
        </p:nvSpPr>
        <p:spPr>
          <a:xfrm>
            <a:off x="1090228" y="1528516"/>
            <a:ext cx="10358822" cy="1080296"/>
          </a:xfrm>
          <a:prstGeom prst="rect">
            <a:avLst/>
          </a:prstGeom>
        </p:spPr>
        <p:txBody>
          <a:bodyPr wrap="square">
            <a:spAutoFit/>
          </a:bodyPr>
          <a:lstStyle/>
          <a:p>
            <a:pPr lvl="0">
              <a:lnSpc>
                <a:spcPct val="107000"/>
              </a:lnSpc>
              <a:spcAft>
                <a:spcPts val="0"/>
              </a:spcAft>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Chaque</a:t>
            </a:r>
            <a:r>
              <a:rPr lang="nl-BE" sz="2000" dirty="0" smtClean="0">
                <a:latin typeface="Calibri" panose="020F0502020204030204" pitchFamily="34" charset="0"/>
                <a:ea typeface="Calibri" panose="020F0502020204030204" pitchFamily="34" charset="0"/>
                <a:cs typeface="Times New Roman" panose="02020603050405020304" pitchFamily="18" charset="0"/>
              </a:rPr>
              <a:t> machine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est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livrée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avec</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ses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instructions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spécifiques</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r>
              <a:rPr lang="fr-BE" sz="2000" dirty="0" smtClean="0">
                <a:latin typeface="Calibri" panose="020F0502020204030204" pitchFamily="34" charset="0"/>
                <a:ea typeface="Calibri" panose="020F0502020204030204" pitchFamily="34" charset="0"/>
                <a:cs typeface="Times New Roman" panose="02020603050405020304" pitchFamily="18" charset="0"/>
              </a:rPr>
              <a:t>Assurez-vous d’avoir lu le </a:t>
            </a:r>
            <a:r>
              <a:rPr lang="fr-BE" sz="2000" b="1" dirty="0" smtClean="0">
                <a:latin typeface="Calibri" panose="020F0502020204030204" pitchFamily="34" charset="0"/>
                <a:ea typeface="Calibri" panose="020F0502020204030204" pitchFamily="34" charset="0"/>
                <a:cs typeface="Times New Roman" panose="02020603050405020304" pitchFamily="18" charset="0"/>
              </a:rPr>
              <a:t>manuel d’utilisation </a:t>
            </a:r>
            <a:r>
              <a:rPr lang="fr-BE" sz="2000" dirty="0" smtClean="0">
                <a:latin typeface="Calibri" panose="020F0502020204030204" pitchFamily="34" charset="0"/>
                <a:ea typeface="Calibri" panose="020F0502020204030204" pitchFamily="34" charset="0"/>
                <a:cs typeface="Times New Roman" panose="02020603050405020304" pitchFamily="18" charset="0"/>
              </a:rPr>
              <a:t>et de connaître les </a:t>
            </a:r>
            <a:r>
              <a:rPr lang="fr-BE" sz="2000" b="1" dirty="0" smtClean="0">
                <a:latin typeface="Calibri" panose="020F0502020204030204" pitchFamily="34" charset="0"/>
                <a:ea typeface="Calibri" panose="020F0502020204030204" pitchFamily="34" charset="0"/>
                <a:cs typeface="Times New Roman" panose="02020603050405020304" pitchFamily="18" charset="0"/>
              </a:rPr>
              <a:t>instructions de travail. </a:t>
            </a:r>
          </a:p>
          <a:p>
            <a:pPr lvl="0">
              <a:lnSpc>
                <a:spcPct val="107000"/>
              </a:lnSpc>
              <a:spcAft>
                <a:spcPts val="0"/>
              </a:spcAft>
            </a:pPr>
            <a:r>
              <a:rPr lang="fr-BE" sz="2000" dirty="0" smtClean="0">
                <a:latin typeface="Calibri" panose="020F0502020204030204" pitchFamily="34" charset="0"/>
                <a:ea typeface="Calibri" panose="020F0502020204030204" pitchFamily="34" charset="0"/>
                <a:cs typeface="Times New Roman" panose="02020603050405020304" pitchFamily="18" charset="0"/>
              </a:rPr>
              <a:t>Demandez une explication à votre responsable si vous n’êtes pas sûr de quelque chose.</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Afbeelding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pic>
        <p:nvPicPr>
          <p:cNvPr id="14" name="Picture 19" descr="7010-m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8373" y="3090672"/>
            <a:ext cx="9366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descr="7010-m00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4317" y="4562867"/>
            <a:ext cx="93662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Afbeelding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386137">
            <a:off x="3163480" y="2827980"/>
            <a:ext cx="2232280" cy="3158308"/>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17" name="Afbeelding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12203" y="3090672"/>
            <a:ext cx="2232280" cy="3158309"/>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18" name="Afbeelding 1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27772" y="3211435"/>
            <a:ext cx="2172017" cy="3396244"/>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99705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smtClean="0">
                <a:solidFill>
                  <a:schemeClr val="tx1">
                    <a:lumMod val="65000"/>
                    <a:lumOff val="35000"/>
                  </a:schemeClr>
                </a:solidFill>
                <a:latin typeface="Century Gothic"/>
                <a:cs typeface="Century Gothic"/>
              </a:rPr>
              <a:t>12. </a:t>
            </a:r>
            <a:r>
              <a:rPr lang="nl-NL" sz="3000" dirty="0" err="1" smtClean="0">
                <a:solidFill>
                  <a:schemeClr val="tx1">
                    <a:lumMod val="65000"/>
                    <a:lumOff val="35000"/>
                  </a:schemeClr>
                </a:solidFill>
                <a:latin typeface="Century Gothic"/>
                <a:cs typeface="Century Gothic"/>
              </a:rPr>
              <a:t>Formations</a:t>
            </a:r>
            <a:r>
              <a:rPr lang="nl-NL" sz="3000" dirty="0" smtClean="0">
                <a:solidFill>
                  <a:schemeClr val="tx1">
                    <a:lumMod val="65000"/>
                    <a:lumOff val="35000"/>
                  </a:schemeClr>
                </a:solidFill>
                <a:latin typeface="Century Gothic"/>
                <a:cs typeface="Century Gothic"/>
              </a:rPr>
              <a:t> et Attestations pour </a:t>
            </a:r>
            <a:r>
              <a:rPr lang="nl-NL" sz="3000" dirty="0" err="1" smtClean="0">
                <a:solidFill>
                  <a:schemeClr val="tx1">
                    <a:lumMod val="65000"/>
                    <a:lumOff val="35000"/>
                  </a:schemeClr>
                </a:solidFill>
                <a:latin typeface="Century Gothic"/>
                <a:cs typeface="Century Gothic"/>
              </a:rPr>
              <a:t>certaines</a:t>
            </a:r>
            <a:r>
              <a:rPr lang="nl-NL" sz="3000" dirty="0" smtClean="0">
                <a:solidFill>
                  <a:schemeClr val="tx1">
                    <a:lumMod val="65000"/>
                    <a:lumOff val="35000"/>
                  </a:schemeClr>
                </a:solidFill>
                <a:latin typeface="Century Gothic"/>
                <a:cs typeface="Century Gothic"/>
              </a:rPr>
              <a:t> machines</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0" name="Rechthoek 9"/>
          <p:cNvSpPr/>
          <p:nvPr/>
        </p:nvSpPr>
        <p:spPr>
          <a:xfrm>
            <a:off x="1078509" y="1247809"/>
            <a:ext cx="8190744" cy="6020110"/>
          </a:xfrm>
          <a:prstGeom prst="rect">
            <a:avLst/>
          </a:prstGeom>
        </p:spPr>
        <p:txBody>
          <a:bodyPr wrap="square">
            <a:spAutoFit/>
          </a:bodyPr>
          <a:lstStyle/>
          <a:p>
            <a:pPr lvl="0">
              <a:lnSpc>
                <a:spcPct val="107000"/>
              </a:lnSpc>
              <a:spcAft>
                <a:spcPts val="0"/>
              </a:spcAft>
            </a:pPr>
            <a:r>
              <a:rPr lang="nl-BE" sz="2000" b="1" dirty="0" smtClean="0">
                <a:latin typeface="Calibri" panose="020F0502020204030204" pitchFamily="34" charset="0"/>
                <a:ea typeface="Calibri" panose="020F0502020204030204" pitchFamily="34" charset="0"/>
                <a:cs typeface="Times New Roman" panose="02020603050405020304" pitchFamily="18" charset="0"/>
              </a:rPr>
              <a:t>VCA basis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est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une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formation</a:t>
            </a:r>
            <a:r>
              <a:rPr lang="nl-BE" sz="2000" dirty="0" smtClean="0">
                <a:latin typeface="Calibri" panose="020F0502020204030204" pitchFamily="34" charset="0"/>
                <a:ea typeface="Calibri" panose="020F0502020204030204" pitchFamily="34" charset="0"/>
                <a:cs typeface="Times New Roman" panose="02020603050405020304" pitchFamily="18" charset="0"/>
              </a:rPr>
              <a:t> obligatoire pour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tous</a:t>
            </a:r>
            <a:r>
              <a:rPr lang="nl-BE" sz="2000" dirty="0" smtClean="0">
                <a:latin typeface="Calibri" panose="020F0502020204030204" pitchFamily="34" charset="0"/>
                <a:ea typeface="Calibri" panose="020F0502020204030204" pitchFamily="34" charset="0"/>
                <a:cs typeface="Times New Roman" panose="02020603050405020304" pitchFamily="18" charset="0"/>
              </a:rPr>
              <a:t> les collaborateurs !</a:t>
            </a:r>
          </a:p>
          <a:p>
            <a:pPr lvl="0">
              <a:lnSpc>
                <a:spcPct val="107000"/>
              </a:lnSpc>
              <a:spcAft>
                <a:spcPts val="0"/>
              </a:spcAft>
            </a:pPr>
            <a:r>
              <a:rPr lang="nl-BE" sz="2000" b="1" dirty="0" smtClean="0">
                <a:latin typeface="Calibri" panose="020F0502020204030204" pitchFamily="34" charset="0"/>
                <a:ea typeface="Calibri" panose="020F0502020204030204" pitchFamily="34" charset="0"/>
                <a:cs typeface="Times New Roman" panose="02020603050405020304" pitchFamily="18" charset="0"/>
              </a:rPr>
              <a:t>VCA VOL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est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une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formation</a:t>
            </a:r>
            <a:r>
              <a:rPr lang="nl-BE" sz="2000" dirty="0" smtClean="0">
                <a:latin typeface="Calibri" panose="020F0502020204030204" pitchFamily="34" charset="0"/>
                <a:ea typeface="Calibri" panose="020F0502020204030204" pitchFamily="34" charset="0"/>
                <a:cs typeface="Times New Roman" panose="02020603050405020304" pitchFamily="18" charset="0"/>
              </a:rPr>
              <a:t> obligatoire pour la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ligne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hiérarchique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0"/>
              </a:spcAft>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b="1" dirty="0" smtClean="0">
                <a:latin typeface="Calibri" panose="020F0502020204030204" pitchFamily="34" charset="0"/>
                <a:ea typeface="Calibri" panose="020F0502020204030204" pitchFamily="34" charset="0"/>
                <a:cs typeface="Times New Roman" panose="02020603050405020304" pitchFamily="18" charset="0"/>
              </a:rPr>
              <a:t>Des </a:t>
            </a:r>
            <a:r>
              <a:rPr lang="nl-BE" sz="2000" b="1" dirty="0" err="1">
                <a:latin typeface="Calibri" panose="020F0502020204030204" pitchFamily="34" charset="0"/>
                <a:ea typeface="Calibri" panose="020F0502020204030204" pitchFamily="34" charset="0"/>
                <a:cs typeface="Times New Roman" panose="02020603050405020304" pitchFamily="18" charset="0"/>
              </a:rPr>
              <a:t>f</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ormations</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spécifiques</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fr-BE" sz="2000" dirty="0" smtClean="0">
                <a:latin typeface="Calibri" panose="020F0502020204030204" pitchFamily="34" charset="0"/>
                <a:ea typeface="Calibri" panose="020F0502020204030204" pitchFamily="34" charset="0"/>
                <a:cs typeface="Times New Roman" panose="02020603050405020304" pitchFamily="18" charset="0"/>
              </a:rPr>
              <a:t>pour certaines machines ou opérations peuvent également être réclamées. Tels que les cours de formation ECC pour les spécialistes avec tronçonneuse</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fr-BE" sz="2000" dirty="0" smtClean="0">
                <a:latin typeface="Calibri" panose="020F0502020204030204" pitchFamily="34" charset="0"/>
                <a:ea typeface="Calibri" panose="020F0502020204030204" pitchFamily="34" charset="0"/>
                <a:cs typeface="Times New Roman" panose="02020603050405020304" pitchFamily="18" charset="0"/>
              </a:rPr>
              <a:t>Pour travailler avec des machines volumineuses ou à haut risque, vous avez besoin d’un </a:t>
            </a:r>
            <a:r>
              <a:rPr lang="fr-BE" sz="2000" b="1" dirty="0" smtClean="0">
                <a:latin typeface="Calibri" panose="020F0502020204030204" pitchFamily="34" charset="0"/>
                <a:ea typeface="Calibri" panose="020F0502020204030204" pitchFamily="34" charset="0"/>
                <a:cs typeface="Times New Roman" panose="02020603050405020304" pitchFamily="18" charset="0"/>
              </a:rPr>
              <a:t>certificat</a:t>
            </a:r>
            <a:r>
              <a:rPr lang="fr-BE" sz="2000" dirty="0" smtClean="0">
                <a:latin typeface="Calibri" panose="020F0502020204030204" pitchFamily="34" charset="0"/>
                <a:ea typeface="Calibri" panose="020F0502020204030204" pitchFamily="34" charset="0"/>
                <a:cs typeface="Times New Roman" panose="02020603050405020304" pitchFamily="18" charset="0"/>
              </a:rPr>
              <a:t>, d’une </a:t>
            </a:r>
            <a:r>
              <a:rPr lang="fr-BE" sz="2000" b="1" dirty="0" smtClean="0">
                <a:latin typeface="Calibri" panose="020F0502020204030204" pitchFamily="34" charset="0"/>
                <a:ea typeface="Calibri" panose="020F0502020204030204" pitchFamily="34" charset="0"/>
                <a:cs typeface="Times New Roman" panose="02020603050405020304" pitchFamily="18" charset="0"/>
              </a:rPr>
              <a:t>attestation</a:t>
            </a:r>
            <a:r>
              <a:rPr lang="fr-BE" sz="2000" dirty="0" smtClean="0">
                <a:latin typeface="Calibri" panose="020F0502020204030204" pitchFamily="34" charset="0"/>
                <a:ea typeface="Calibri" panose="020F0502020204030204" pitchFamily="34" charset="0"/>
                <a:cs typeface="Times New Roman" panose="02020603050405020304" pitchFamily="18" charset="0"/>
              </a:rPr>
              <a:t> ou d’une </a:t>
            </a:r>
            <a:r>
              <a:rPr lang="fr-BE" sz="2000" b="1" dirty="0" smtClean="0">
                <a:latin typeface="Calibri" panose="020F0502020204030204" pitchFamily="34" charset="0"/>
                <a:ea typeface="Calibri" panose="020F0502020204030204" pitchFamily="34" charset="0"/>
                <a:cs typeface="Times New Roman" panose="02020603050405020304" pitchFamily="18" charset="0"/>
              </a:rPr>
              <a:t>autorisation écrite de l’employeur</a:t>
            </a:r>
            <a:r>
              <a:rPr lang="fr-BE" sz="2000" dirty="0" smtClean="0">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Nacelles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sur</a:t>
            </a:r>
            <a:r>
              <a:rPr lang="nl-BE" sz="2000" dirty="0" smtClean="0">
                <a:latin typeface="Calibri" panose="020F0502020204030204" pitchFamily="34" charset="0"/>
                <a:ea typeface="Calibri" panose="020F0502020204030204" pitchFamily="34" charset="0"/>
                <a:cs typeface="Times New Roman" panose="02020603050405020304" pitchFamily="18" charset="0"/>
              </a:rPr>
              <a:t> camion, à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ciseaux</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téléscopique</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Pelle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mécaniques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minipelle</a:t>
            </a:r>
            <a:r>
              <a:rPr lang="nl-BE" sz="2000" dirty="0" smtClean="0">
                <a:latin typeface="Calibri" panose="020F0502020204030204" pitchFamily="34" charset="0"/>
                <a:ea typeface="Calibri" panose="020F0502020204030204" pitchFamily="34" charset="0"/>
                <a:cs typeface="Times New Roman" panose="02020603050405020304" pitchFamily="18" charset="0"/>
              </a:rPr>
              <a:t>, gure à pneus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ou</a:t>
            </a:r>
            <a:r>
              <a:rPr lang="nl-BE" sz="2000" dirty="0" smtClean="0">
                <a:latin typeface="Calibri" panose="020F0502020204030204" pitchFamily="34" charset="0"/>
                <a:ea typeface="Calibri" panose="020F0502020204030204" pitchFamily="34" charset="0"/>
                <a:cs typeface="Times New Roman" panose="02020603050405020304" pitchFamily="18" charset="0"/>
              </a:rPr>
              <a:t> à chenilles)</a:t>
            </a:r>
          </a:p>
          <a:p>
            <a:pPr marL="800100" lvl="1" indent="-342900">
              <a:lnSpc>
                <a:spcPct val="107000"/>
              </a:lnSpc>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Chariot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élévateur</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Tracteur</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Chargeur</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Dumper</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Afbeelding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29750" y="1633292"/>
            <a:ext cx="2232472" cy="1805234"/>
          </a:xfrm>
          <a:prstGeom prst="rect">
            <a:avLst/>
          </a:prstGeom>
        </p:spPr>
      </p:pic>
      <p:pic>
        <p:nvPicPr>
          <p:cNvPr id="3" name="Afbeelding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34712" y="3929410"/>
            <a:ext cx="2227510" cy="1609724"/>
          </a:xfrm>
          <a:prstGeom prst="rect">
            <a:avLst/>
          </a:prstGeom>
        </p:spPr>
      </p:pic>
      <p:pic>
        <p:nvPicPr>
          <p:cNvPr id="11" name="Afbeelding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96607" y="5539134"/>
            <a:ext cx="1131074" cy="1131074"/>
          </a:xfrm>
          <a:prstGeom prst="rect">
            <a:avLst/>
          </a:prstGeom>
        </p:spPr>
      </p:pic>
      <p:sp>
        <p:nvSpPr>
          <p:cNvPr id="12" name="Rechthoek 11"/>
          <p:cNvSpPr/>
          <p:nvPr/>
        </p:nvSpPr>
        <p:spPr>
          <a:xfrm>
            <a:off x="4296152" y="5942787"/>
            <a:ext cx="6383773" cy="487506"/>
          </a:xfrm>
          <a:prstGeom prst="rect">
            <a:avLst/>
          </a:prstGeom>
        </p:spPr>
        <p:txBody>
          <a:bodyPr wrap="square">
            <a:spAutoFit/>
          </a:bodyPr>
          <a:lstStyle/>
          <a:p>
            <a:pPr lvl="0">
              <a:lnSpc>
                <a:spcPct val="107000"/>
              </a:lnSpc>
              <a:spcAft>
                <a:spcPts val="0"/>
              </a:spcAft>
            </a:pPr>
            <a:r>
              <a:rPr lang="nl-NL" sz="2400" b="1"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DEMANDES DE FORMATIONS AUPRES DES HR BP </a:t>
            </a:r>
            <a:endParaRPr lang="nl-NL" sz="2400" b="1" dirty="0">
              <a:solidFill>
                <a:srgbClr val="30BA37"/>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313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smtClean="0">
                <a:solidFill>
                  <a:schemeClr val="tx1">
                    <a:lumMod val="65000"/>
                    <a:lumOff val="35000"/>
                  </a:schemeClr>
                </a:solidFill>
                <a:latin typeface="Century Gothic"/>
                <a:cs typeface="Century Gothic"/>
              </a:rPr>
              <a:t>12. </a:t>
            </a:r>
            <a:r>
              <a:rPr lang="nl-NL" sz="3000" dirty="0" err="1">
                <a:solidFill>
                  <a:schemeClr val="tx1">
                    <a:lumMod val="65000"/>
                    <a:lumOff val="35000"/>
                  </a:schemeClr>
                </a:solidFill>
                <a:latin typeface="Century Gothic"/>
                <a:cs typeface="Century Gothic"/>
              </a:rPr>
              <a:t>Formations</a:t>
            </a:r>
            <a:r>
              <a:rPr lang="nl-NL" sz="3000" dirty="0">
                <a:solidFill>
                  <a:schemeClr val="tx1">
                    <a:lumMod val="65000"/>
                    <a:lumOff val="35000"/>
                  </a:schemeClr>
                </a:solidFill>
                <a:latin typeface="Century Gothic"/>
                <a:cs typeface="Century Gothic"/>
              </a:rPr>
              <a:t> et Attestations pour </a:t>
            </a:r>
            <a:r>
              <a:rPr lang="nl-NL" sz="3000" dirty="0" err="1">
                <a:solidFill>
                  <a:schemeClr val="tx1">
                    <a:lumMod val="65000"/>
                    <a:lumOff val="35000"/>
                  </a:schemeClr>
                </a:solidFill>
                <a:latin typeface="Century Gothic"/>
                <a:cs typeface="Century Gothic"/>
              </a:rPr>
              <a:t>certaines</a:t>
            </a:r>
            <a:r>
              <a:rPr lang="nl-NL" sz="3000" dirty="0">
                <a:solidFill>
                  <a:schemeClr val="tx1">
                    <a:lumMod val="65000"/>
                    <a:lumOff val="35000"/>
                  </a:schemeClr>
                </a:solidFill>
                <a:latin typeface="Century Gothic"/>
                <a:cs typeface="Century Gothic"/>
              </a:rPr>
              <a:t> machines</a:t>
            </a: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0" name="Rechthoek 9"/>
          <p:cNvSpPr/>
          <p:nvPr/>
        </p:nvSpPr>
        <p:spPr>
          <a:xfrm>
            <a:off x="1090228" y="1528516"/>
            <a:ext cx="8190744" cy="4307654"/>
          </a:xfrm>
          <a:prstGeom prst="rect">
            <a:avLst/>
          </a:prstGeom>
        </p:spPr>
        <p:txBody>
          <a:bodyPr wrap="square">
            <a:spAutoFit/>
          </a:bodyPr>
          <a:lstStyle/>
          <a:p>
            <a:pPr lvl="0">
              <a:lnSpc>
                <a:spcPct val="107000"/>
              </a:lnSpc>
              <a:spcAft>
                <a:spcPts val="0"/>
              </a:spcAft>
            </a:pPr>
            <a:r>
              <a:rPr lang="nl-BE" sz="2000" b="1" dirty="0" smtClean="0">
                <a:latin typeface="Calibri" panose="020F0502020204030204" pitchFamily="34" charset="0"/>
                <a:ea typeface="Calibri" panose="020F0502020204030204" pitchFamily="34" charset="0"/>
                <a:cs typeface="Times New Roman" panose="02020603050405020304" pitchFamily="18" charset="0"/>
              </a:rPr>
              <a:t>VCA basis </a:t>
            </a:r>
            <a:r>
              <a:rPr lang="nl-BE" sz="2000" dirty="0" smtClean="0">
                <a:latin typeface="Calibri" panose="020F0502020204030204" pitchFamily="34" charset="0"/>
                <a:ea typeface="Calibri" panose="020F0502020204030204" pitchFamily="34" charset="0"/>
                <a:cs typeface="Times New Roman" panose="02020603050405020304" pitchFamily="18" charset="0"/>
              </a:rPr>
              <a:t>formation pour TOUS les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travailleurs</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r>
              <a:rPr lang="nl-BE" sz="2000" b="1" dirty="0" smtClean="0">
                <a:latin typeface="Calibri" panose="020F0502020204030204" pitchFamily="34" charset="0"/>
                <a:ea typeface="Calibri" panose="020F0502020204030204" pitchFamily="34" charset="0"/>
                <a:cs typeface="Times New Roman" panose="02020603050405020304" pitchFamily="18" charset="0"/>
              </a:rPr>
              <a:t>VCA VOL </a:t>
            </a:r>
            <a:r>
              <a:rPr lang="nl-BE" sz="2000" dirty="0" smtClean="0">
                <a:latin typeface="Calibri" panose="020F0502020204030204" pitchFamily="34" charset="0"/>
                <a:ea typeface="Calibri" panose="020F0502020204030204" pitchFamily="34" charset="0"/>
                <a:cs typeface="Times New Roman" panose="02020603050405020304" pitchFamily="18" charset="0"/>
              </a:rPr>
              <a:t>formation pour TOUS les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responsables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hiérarchiques</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r>
              <a:rPr lang="nl-BE" sz="1600" dirty="0" smtClean="0">
                <a:latin typeface="Calibri" panose="020F0502020204030204" pitchFamily="34" charset="0"/>
                <a:ea typeface="Calibri" panose="020F0502020204030204" pitchFamily="34" charset="0"/>
                <a:cs typeface="Times New Roman" panose="02020603050405020304" pitchFamily="18" charset="0"/>
              </a:rPr>
              <a:t>Ces </a:t>
            </a:r>
            <a:r>
              <a:rPr lang="nl-BE" sz="1600" dirty="0" err="1" smtClean="0">
                <a:latin typeface="Calibri" panose="020F0502020204030204" pitchFamily="34" charset="0"/>
                <a:ea typeface="Calibri" panose="020F0502020204030204" pitchFamily="34" charset="0"/>
                <a:cs typeface="Times New Roman" panose="02020603050405020304" pitchFamily="18" charset="0"/>
              </a:rPr>
              <a:t>formations</a:t>
            </a:r>
            <a:r>
              <a:rPr lang="nl-BE" sz="1600" dirty="0" smtClean="0">
                <a:latin typeface="Calibri" panose="020F0502020204030204" pitchFamily="34" charset="0"/>
                <a:ea typeface="Calibri" panose="020F0502020204030204" pitchFamily="34" charset="0"/>
                <a:cs typeface="Times New Roman" panose="02020603050405020304" pitchFamily="18" charset="0"/>
              </a:rPr>
              <a:t> </a:t>
            </a:r>
            <a:r>
              <a:rPr lang="nl-BE" sz="1600" dirty="0" err="1" smtClean="0">
                <a:latin typeface="Calibri" panose="020F0502020204030204" pitchFamily="34" charset="0"/>
                <a:ea typeface="Calibri" panose="020F0502020204030204" pitchFamily="34" charset="0"/>
                <a:cs typeface="Times New Roman" panose="02020603050405020304" pitchFamily="18" charset="0"/>
              </a:rPr>
              <a:t>doivent</a:t>
            </a:r>
            <a:r>
              <a:rPr lang="nl-BE" sz="1600" dirty="0" smtClean="0">
                <a:latin typeface="Calibri" panose="020F0502020204030204" pitchFamily="34" charset="0"/>
                <a:ea typeface="Calibri" panose="020F0502020204030204" pitchFamily="34" charset="0"/>
                <a:cs typeface="Times New Roman" panose="02020603050405020304" pitchFamily="18" charset="0"/>
              </a:rPr>
              <a:t> </a:t>
            </a:r>
            <a:r>
              <a:rPr lang="nl-BE" sz="1600" dirty="0" err="1" smtClean="0">
                <a:latin typeface="Calibri" panose="020F0502020204030204" pitchFamily="34" charset="0"/>
                <a:ea typeface="Calibri" panose="020F0502020204030204" pitchFamily="34" charset="0"/>
                <a:cs typeface="Times New Roman" panose="02020603050405020304" pitchFamily="18" charset="0"/>
              </a:rPr>
              <a:t>être</a:t>
            </a:r>
            <a:r>
              <a:rPr lang="nl-BE" sz="1600" dirty="0" smtClean="0">
                <a:latin typeface="Calibri" panose="020F0502020204030204" pitchFamily="34" charset="0"/>
                <a:ea typeface="Calibri" panose="020F0502020204030204" pitchFamily="34" charset="0"/>
                <a:cs typeface="Times New Roman" panose="02020603050405020304" pitchFamily="18" charset="0"/>
              </a:rPr>
              <a:t> </a:t>
            </a:r>
            <a:r>
              <a:rPr lang="nl-BE" sz="1600" dirty="0" err="1" smtClean="0">
                <a:latin typeface="Calibri" panose="020F0502020204030204" pitchFamily="34" charset="0"/>
                <a:ea typeface="Calibri" panose="020F0502020204030204" pitchFamily="34" charset="0"/>
                <a:cs typeface="Times New Roman" panose="02020603050405020304" pitchFamily="18" charset="0"/>
              </a:rPr>
              <a:t>obtenues</a:t>
            </a:r>
            <a:r>
              <a:rPr lang="nl-BE" sz="1600" dirty="0" smtClean="0">
                <a:latin typeface="Calibri" panose="020F0502020204030204" pitchFamily="34" charset="0"/>
                <a:ea typeface="Calibri" panose="020F0502020204030204" pitchFamily="34" charset="0"/>
                <a:cs typeface="Times New Roman" panose="02020603050405020304" pitchFamily="18" charset="0"/>
              </a:rPr>
              <a:t> dans les 3 </a:t>
            </a:r>
            <a:r>
              <a:rPr lang="nl-BE" sz="1600" dirty="0" err="1" smtClean="0">
                <a:latin typeface="Calibri" panose="020F0502020204030204" pitchFamily="34" charset="0"/>
                <a:ea typeface="Calibri" panose="020F0502020204030204" pitchFamily="34" charset="0"/>
                <a:cs typeface="Times New Roman" panose="02020603050405020304" pitchFamily="18" charset="0"/>
              </a:rPr>
              <a:t>mois</a:t>
            </a:r>
            <a:r>
              <a:rPr lang="nl-BE" sz="1600" dirty="0" smtClean="0">
                <a:latin typeface="Calibri" panose="020F0502020204030204" pitchFamily="34" charset="0"/>
                <a:ea typeface="Calibri" panose="020F0502020204030204" pitchFamily="34" charset="0"/>
                <a:cs typeface="Times New Roman" panose="02020603050405020304" pitchFamily="18" charset="0"/>
              </a:rPr>
              <a:t> </a:t>
            </a:r>
            <a:r>
              <a:rPr lang="nl-BE" sz="1600" dirty="0" err="1" smtClean="0">
                <a:latin typeface="Calibri" panose="020F0502020204030204" pitchFamily="34" charset="0"/>
                <a:ea typeface="Calibri" panose="020F0502020204030204" pitchFamily="34" charset="0"/>
                <a:cs typeface="Times New Roman" panose="02020603050405020304" pitchFamily="18" charset="0"/>
              </a:rPr>
              <a:t>qui</a:t>
            </a:r>
            <a:r>
              <a:rPr lang="nl-BE" sz="1600" dirty="0" smtClean="0">
                <a:latin typeface="Calibri" panose="020F0502020204030204" pitchFamily="34" charset="0"/>
                <a:ea typeface="Calibri" panose="020F0502020204030204" pitchFamily="34" charset="0"/>
                <a:cs typeface="Times New Roman" panose="02020603050405020304" pitchFamily="18" charset="0"/>
              </a:rPr>
              <a:t> </a:t>
            </a:r>
            <a:r>
              <a:rPr lang="nl-BE" sz="1600" dirty="0" err="1" smtClean="0">
                <a:latin typeface="Calibri" panose="020F0502020204030204" pitchFamily="34" charset="0"/>
                <a:ea typeface="Calibri" panose="020F0502020204030204" pitchFamily="34" charset="0"/>
                <a:cs typeface="Times New Roman" panose="02020603050405020304" pitchFamily="18" charset="0"/>
              </a:rPr>
              <a:t>suivent</a:t>
            </a:r>
            <a:r>
              <a:rPr lang="nl-BE" sz="1600" dirty="0" smtClean="0">
                <a:latin typeface="Calibri" panose="020F0502020204030204" pitchFamily="34" charset="0"/>
                <a:ea typeface="Calibri" panose="020F0502020204030204" pitchFamily="34" charset="0"/>
                <a:cs typeface="Times New Roman" panose="02020603050405020304" pitchFamily="18" charset="0"/>
              </a:rPr>
              <a:t> </a:t>
            </a:r>
            <a:r>
              <a:rPr lang="nl-BE" sz="1600" dirty="0" err="1" smtClean="0">
                <a:latin typeface="Calibri" panose="020F0502020204030204" pitchFamily="34" charset="0"/>
                <a:ea typeface="Calibri" panose="020F0502020204030204" pitchFamily="34" charset="0"/>
                <a:cs typeface="Times New Roman" panose="02020603050405020304" pitchFamily="18" charset="0"/>
              </a:rPr>
              <a:t>votre</a:t>
            </a:r>
            <a:r>
              <a:rPr lang="nl-BE" sz="1600" dirty="0" smtClean="0">
                <a:latin typeface="Calibri" panose="020F0502020204030204" pitchFamily="34" charset="0"/>
                <a:ea typeface="Calibri" panose="020F0502020204030204" pitchFamily="34" charset="0"/>
                <a:cs typeface="Times New Roman" panose="02020603050405020304" pitchFamily="18" charset="0"/>
              </a:rPr>
              <a:t> engagement</a:t>
            </a:r>
          </a:p>
          <a:p>
            <a:pPr lvl="0">
              <a:lnSpc>
                <a:spcPct val="107000"/>
              </a:lnSpc>
              <a:spcAft>
                <a:spcPts val="0"/>
              </a:spcAft>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b="1" dirty="0" err="1" smtClean="0">
                <a:latin typeface="Calibri" panose="020F0502020204030204" pitchFamily="34" charset="0"/>
                <a:ea typeface="Calibri" panose="020F0502020204030204" pitchFamily="34" charset="0"/>
                <a:cs typeface="Times New Roman" panose="02020603050405020304" pitchFamily="18" charset="0"/>
              </a:rPr>
              <a:t>Formations</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spécifiques</a:t>
            </a:r>
            <a:r>
              <a:rPr lang="nl-BE" sz="2000" b="1" dirty="0" smtClean="0">
                <a:latin typeface="Calibri" panose="020F0502020204030204" pitchFamily="34" charset="0"/>
                <a:ea typeface="Calibri" panose="020F0502020204030204" pitchFamily="34" charset="0"/>
                <a:cs typeface="Times New Roman" panose="02020603050405020304" pitchFamily="18" charset="0"/>
              </a:rPr>
              <a:t> : </a:t>
            </a:r>
            <a:r>
              <a:rPr lang="nl-BE" sz="2000" u="sng" dirty="0" smtClean="0">
                <a:latin typeface="Calibri" panose="020F0502020204030204" pitchFamily="34" charset="0"/>
                <a:ea typeface="Calibri" panose="020F0502020204030204" pitchFamily="34" charset="0"/>
                <a:cs typeface="Times New Roman" panose="02020603050405020304" pitchFamily="18" charset="0"/>
              </a:rPr>
              <a:t>ECC</a:t>
            </a:r>
            <a:r>
              <a:rPr lang="nl-BE" sz="2000" dirty="0" smtClean="0">
                <a:latin typeface="Calibri" panose="020F0502020204030204" pitchFamily="34" charset="0"/>
                <a:ea typeface="Calibri" panose="020F0502020204030204" pitchFamily="34" charset="0"/>
                <a:cs typeface="Times New Roman" panose="02020603050405020304" pitchFamily="18" charset="0"/>
              </a:rPr>
              <a:t> et </a:t>
            </a:r>
            <a:r>
              <a:rPr lang="nl-BE" sz="2000" u="sng" dirty="0" smtClean="0">
                <a:latin typeface="Calibri" panose="020F0502020204030204" pitchFamily="34" charset="0"/>
                <a:ea typeface="Calibri" panose="020F0502020204030204" pitchFamily="34" charset="0"/>
                <a:cs typeface="Times New Roman" panose="02020603050405020304" pitchFamily="18" charset="0"/>
              </a:rPr>
              <a:t>machines à </a:t>
            </a:r>
            <a:r>
              <a:rPr lang="nl-BE" sz="2000" u="sng" dirty="0" err="1" smtClean="0">
                <a:latin typeface="Calibri" panose="020F0502020204030204" pitchFamily="34" charset="0"/>
                <a:ea typeface="Calibri" panose="020F0502020204030204" pitchFamily="34" charset="0"/>
                <a:cs typeface="Times New Roman" panose="02020603050405020304" pitchFamily="18" charset="0"/>
              </a:rPr>
              <a:t>risques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fr-FR" sz="2000" dirty="0">
                <a:latin typeface="Calibri" panose="020F0502020204030204" pitchFamily="34" charset="0"/>
                <a:ea typeface="Calibri" panose="020F0502020204030204" pitchFamily="34" charset="0"/>
                <a:cs typeface="Times New Roman" panose="02020603050405020304" pitchFamily="18" charset="0"/>
              </a:rPr>
              <a:t>Ces formations seront également confirmées par le </a:t>
            </a:r>
            <a:r>
              <a:rPr lang="fr-FR" sz="2000" u="sng" dirty="0">
                <a:latin typeface="Calibri" panose="020F0502020204030204" pitchFamily="34" charset="0"/>
                <a:ea typeface="Calibri" panose="020F0502020204030204" pitchFamily="34" charset="0"/>
                <a:cs typeface="Times New Roman" panose="02020603050405020304" pitchFamily="18" charset="0"/>
              </a:rPr>
              <a:t>certificat de </a:t>
            </a:r>
            <a:r>
              <a:rPr lang="fr-FR" sz="2000" u="sng" dirty="0" smtClean="0">
                <a:latin typeface="Calibri" panose="020F0502020204030204" pitchFamily="34" charset="0"/>
                <a:ea typeface="Calibri" panose="020F0502020204030204" pitchFamily="34" charset="0"/>
                <a:cs typeface="Times New Roman" panose="02020603050405020304" pitchFamily="18" charset="0"/>
              </a:rPr>
              <a:t>compétence</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b="1" dirty="0" err="1" smtClean="0">
                <a:latin typeface="Calibri" panose="020F0502020204030204" pitchFamily="34" charset="0"/>
                <a:ea typeface="Calibri" panose="020F0502020204030204" pitchFamily="34" charset="0"/>
                <a:cs typeface="Times New Roman" panose="02020603050405020304" pitchFamily="18" charset="0"/>
              </a:rPr>
              <a:t>Secouriste</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industriel</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avec</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accord</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préalable</a:t>
            </a:r>
            <a:r>
              <a:rPr lang="nl-BE" sz="2000" dirty="0" smtClean="0">
                <a:latin typeface="Calibri" panose="020F0502020204030204" pitchFamily="34" charset="0"/>
                <a:ea typeface="Calibri" panose="020F0502020204030204" pitchFamily="34" charset="0"/>
                <a:cs typeface="Times New Roman" panose="02020603050405020304" pitchFamily="18" charset="0"/>
              </a:rPr>
              <a:t> au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suivi</a:t>
            </a:r>
            <a:r>
              <a:rPr lang="nl-BE" sz="2000" dirty="0" smtClean="0">
                <a:latin typeface="Calibri" panose="020F0502020204030204" pitchFamily="34" charset="0"/>
                <a:ea typeface="Calibri" panose="020F0502020204030204" pitchFamily="34" charset="0"/>
                <a:cs typeface="Times New Roman" panose="02020603050405020304" pitchFamily="18" charset="0"/>
              </a:rPr>
              <a:t> de la formation par la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direction</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b="1" dirty="0" smtClean="0">
                <a:latin typeface="Calibri" panose="020F0502020204030204" pitchFamily="34" charset="0"/>
                <a:ea typeface="Calibri" panose="020F0502020204030204" pitchFamily="34" charset="0"/>
                <a:cs typeface="Times New Roman" panose="02020603050405020304" pitchFamily="18" charset="0"/>
              </a:rPr>
              <a:t>Equipier de Première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Intervention</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avec</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accord</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préalable</a:t>
            </a:r>
            <a:r>
              <a:rPr lang="nl-BE" sz="2000" dirty="0" smtClean="0">
                <a:latin typeface="Calibri" panose="020F0502020204030204" pitchFamily="34" charset="0"/>
                <a:ea typeface="Calibri" panose="020F0502020204030204" pitchFamily="34" charset="0"/>
                <a:cs typeface="Times New Roman" panose="02020603050405020304" pitchFamily="18" charset="0"/>
              </a:rPr>
              <a:t> au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suivi</a:t>
            </a:r>
            <a:r>
              <a:rPr lang="nl-BE" sz="2000" dirty="0" smtClean="0">
                <a:latin typeface="Calibri" panose="020F0502020204030204" pitchFamily="34" charset="0"/>
                <a:ea typeface="Calibri" panose="020F0502020204030204" pitchFamily="34" charset="0"/>
                <a:cs typeface="Times New Roman" panose="02020603050405020304" pitchFamily="18" charset="0"/>
              </a:rPr>
              <a:t> de la formation par la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direction</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Afbeelding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95398" y="1336144"/>
            <a:ext cx="1346905" cy="1089142"/>
          </a:xfrm>
          <a:prstGeom prst="rect">
            <a:avLst/>
          </a:prstGeom>
        </p:spPr>
      </p:pic>
      <p:pic>
        <p:nvPicPr>
          <p:cNvPr id="3" name="Afbeelding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2977" y="2466052"/>
            <a:ext cx="1349326" cy="975099"/>
          </a:xfrm>
          <a:prstGeom prst="rect">
            <a:avLst/>
          </a:prstGeom>
        </p:spPr>
      </p:pic>
      <p:pic>
        <p:nvPicPr>
          <p:cNvPr id="11" name="Afbeelding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sp>
        <p:nvSpPr>
          <p:cNvPr id="12" name="Rechthoek 11"/>
          <p:cNvSpPr/>
          <p:nvPr/>
        </p:nvSpPr>
        <p:spPr>
          <a:xfrm>
            <a:off x="453048" y="5929202"/>
            <a:ext cx="10561797" cy="487506"/>
          </a:xfrm>
          <a:prstGeom prst="rect">
            <a:avLst/>
          </a:prstGeom>
        </p:spPr>
        <p:txBody>
          <a:bodyPr wrap="square">
            <a:spAutoFit/>
          </a:bodyPr>
          <a:lstStyle/>
          <a:p>
            <a:pPr lvl="0">
              <a:lnSpc>
                <a:spcPct val="107000"/>
              </a:lnSpc>
              <a:spcAft>
                <a:spcPts val="0"/>
              </a:spcAft>
            </a:pPr>
            <a:r>
              <a:rPr lang="nl-NL" sz="2400" b="1"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Toute</a:t>
            </a:r>
            <a:r>
              <a:rPr lang="nl-NL" sz="2400" b="1"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nouvelle </a:t>
            </a:r>
            <a:r>
              <a:rPr lang="nl-NL" sz="2400" b="1"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demande</a:t>
            </a:r>
            <a:r>
              <a:rPr lang="nl-NL" sz="2400" b="1"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de formation </a:t>
            </a:r>
            <a:r>
              <a:rPr lang="nl-NL" sz="2400" b="1"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doit</a:t>
            </a:r>
            <a:r>
              <a:rPr lang="nl-NL" sz="2400" b="1"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a:t>
            </a:r>
            <a:r>
              <a:rPr lang="nl-NL" sz="2400" b="1"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être</a:t>
            </a:r>
            <a:r>
              <a:rPr lang="nl-NL" sz="2400" b="1"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a:t>
            </a:r>
            <a:r>
              <a:rPr lang="nl-NL" sz="2400" b="1"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envoyée</a:t>
            </a:r>
            <a:r>
              <a:rPr lang="nl-NL" sz="2400" b="1"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à : </a:t>
            </a:r>
            <a:r>
              <a:rPr lang="nl-NL" sz="2400" b="1"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hlinkClick r:id="rId6"/>
              </a:rPr>
              <a:t>LenD@krinkels.be</a:t>
            </a:r>
            <a:r>
              <a:rPr lang="nl-NL" sz="2400" b="1"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a:t>
            </a:r>
            <a:endParaRPr lang="nl-NL" sz="2400" b="1" dirty="0">
              <a:solidFill>
                <a:srgbClr val="30BA37"/>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Verbanddoos San"/>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0097231" y="3441151"/>
            <a:ext cx="1543239" cy="11610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leine blusmiddelen - Go2Academy.nl"/>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196613" y="4602229"/>
            <a:ext cx="1345690" cy="8841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wnloaden &amp; bestellen :: VCA"/>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93573" y="1284772"/>
            <a:ext cx="2032866" cy="91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1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smtClean="0">
                <a:solidFill>
                  <a:schemeClr val="tx1">
                    <a:lumMod val="65000"/>
                    <a:lumOff val="35000"/>
                  </a:schemeClr>
                </a:solidFill>
                <a:latin typeface="Century Gothic"/>
                <a:cs typeface="Century Gothic"/>
              </a:rPr>
              <a:t>13. Les </a:t>
            </a:r>
            <a:r>
              <a:rPr lang="nl-NL" sz="3000" dirty="0" err="1" smtClean="0">
                <a:solidFill>
                  <a:schemeClr val="tx1">
                    <a:lumMod val="65000"/>
                    <a:lumOff val="35000"/>
                  </a:schemeClr>
                </a:solidFill>
                <a:latin typeface="Century Gothic"/>
                <a:cs typeface="Century Gothic"/>
              </a:rPr>
              <a:t>inspections</a:t>
            </a:r>
            <a:r>
              <a:rPr lang="nl-NL" sz="3000" dirty="0" smtClean="0">
                <a:solidFill>
                  <a:schemeClr val="tx1">
                    <a:lumMod val="65000"/>
                    <a:lumOff val="35000"/>
                  </a:schemeClr>
                </a:solidFill>
                <a:latin typeface="Century Gothic"/>
                <a:cs typeface="Century Gothic"/>
              </a:rPr>
              <a:t> de </a:t>
            </a:r>
            <a:r>
              <a:rPr lang="nl-NL" sz="3000" dirty="0" err="1" smtClean="0">
                <a:solidFill>
                  <a:schemeClr val="tx1">
                    <a:lumMod val="65000"/>
                    <a:lumOff val="35000"/>
                  </a:schemeClr>
                </a:solidFill>
                <a:latin typeface="Century Gothic"/>
                <a:cs typeface="Century Gothic"/>
              </a:rPr>
              <a:t>chantiers</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0" name="Rechthoek 9"/>
          <p:cNvSpPr/>
          <p:nvPr/>
        </p:nvSpPr>
        <p:spPr>
          <a:xfrm>
            <a:off x="1090228" y="1528516"/>
            <a:ext cx="8190744" cy="1409617"/>
          </a:xfrm>
          <a:prstGeom prst="rect">
            <a:avLst/>
          </a:prstGeom>
        </p:spPr>
        <p:txBody>
          <a:bodyPr wrap="square">
            <a:spAutoFit/>
          </a:bodyPr>
          <a:lstStyle/>
          <a:p>
            <a:pPr lvl="0">
              <a:lnSpc>
                <a:spcPct val="107000"/>
              </a:lnSpc>
              <a:spcAft>
                <a:spcPts val="0"/>
              </a:spcAft>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Chaque</a:t>
            </a:r>
            <a:r>
              <a:rPr lang="nl-BE" sz="2000" dirty="0" smtClean="0">
                <a:latin typeface="Calibri" panose="020F0502020204030204" pitchFamily="34" charset="0"/>
                <a:ea typeface="Calibri" panose="020F0502020204030204" pitchFamily="34" charset="0"/>
                <a:cs typeface="Times New Roman" panose="02020603050405020304" pitchFamily="18" charset="0"/>
              </a:rPr>
              <a:t> conducteur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doit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réaliser</a:t>
            </a:r>
            <a:r>
              <a:rPr lang="nl-BE" sz="2000" dirty="0" smtClean="0">
                <a:latin typeface="Calibri" panose="020F0502020204030204" pitchFamily="34" charset="0"/>
                <a:ea typeface="Calibri" panose="020F0502020204030204" pitchFamily="34" charset="0"/>
                <a:cs typeface="Times New Roman" panose="02020603050405020304" pitchFamily="18" charset="0"/>
              </a:rPr>
              <a:t> des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inspections</a:t>
            </a:r>
            <a:r>
              <a:rPr lang="nl-BE" sz="2000" dirty="0" smtClean="0">
                <a:latin typeface="Calibri" panose="020F0502020204030204" pitchFamily="34" charset="0"/>
                <a:ea typeface="Calibri" panose="020F0502020204030204" pitchFamily="34" charset="0"/>
                <a:cs typeface="Times New Roman" panose="02020603050405020304" pitchFamily="18" charset="0"/>
              </a:rPr>
              <a:t>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ses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chantiers</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r>
              <a:rPr lang="nl-BE" sz="2000" dirty="0" smtClean="0">
                <a:latin typeface="Calibri" panose="020F0502020204030204" pitchFamily="34" charset="0"/>
                <a:ea typeface="Calibri" panose="020F0502020204030204" pitchFamily="34" charset="0"/>
                <a:cs typeface="Times New Roman" panose="02020603050405020304" pitchFamily="18" charset="0"/>
              </a:rPr>
              <a:t>Les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instructions</a:t>
            </a:r>
            <a:r>
              <a:rPr lang="nl-BE" sz="2000" dirty="0" smtClean="0">
                <a:latin typeface="Calibri" panose="020F0502020204030204" pitchFamily="34" charset="0"/>
                <a:ea typeface="Calibri" panose="020F0502020204030204" pitchFamily="34" charset="0"/>
                <a:cs typeface="Times New Roman" panose="02020603050405020304" pitchFamily="18" charset="0"/>
              </a:rPr>
              <a:t> du VCA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demandent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un</a:t>
            </a:r>
            <a:r>
              <a:rPr lang="nl-BE" sz="2000" dirty="0" smtClean="0">
                <a:latin typeface="Calibri" panose="020F0502020204030204" pitchFamily="34" charset="0"/>
                <a:ea typeface="Calibri" panose="020F0502020204030204" pitchFamily="34" charset="0"/>
                <a:cs typeface="Times New Roman" panose="02020603050405020304" pitchFamily="18" charset="0"/>
              </a:rPr>
              <a:t> minimum de </a:t>
            </a:r>
            <a:r>
              <a:rPr lang="nl-BE" sz="2000" b="1" dirty="0" smtClean="0">
                <a:latin typeface="Calibri" panose="020F0502020204030204" pitchFamily="34" charset="0"/>
                <a:ea typeface="Calibri" panose="020F0502020204030204" pitchFamily="34" charset="0"/>
                <a:cs typeface="Times New Roman" panose="02020603050405020304" pitchFamily="18" charset="0"/>
              </a:rPr>
              <a:t>10 visites par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an</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dirty="0" smtClean="0">
                <a:latin typeface="Calibri" panose="020F0502020204030204" pitchFamily="34" charset="0"/>
                <a:ea typeface="Calibri" panose="020F0502020204030204" pitchFamily="34" charset="0"/>
                <a:cs typeface="Times New Roman" panose="02020603050405020304" pitchFamily="18" charset="0"/>
              </a:rPr>
              <a:t>Le formulaire FKR 2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est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disponible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sur</a:t>
            </a:r>
            <a:r>
              <a:rPr lang="nl-BE" sz="2000" dirty="0" smtClean="0">
                <a:latin typeface="Calibri" panose="020F0502020204030204" pitchFamily="34" charset="0"/>
                <a:ea typeface="Calibri" panose="020F0502020204030204" pitchFamily="34" charset="0"/>
                <a:cs typeface="Times New Roman" panose="02020603050405020304" pitchFamily="18" charset="0"/>
              </a:rPr>
              <a:t> FA pour ces visites.</a:t>
            </a:r>
          </a:p>
        </p:txBody>
      </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grpSp>
        <p:nvGrpSpPr>
          <p:cNvPr id="13" name="Groep 12"/>
          <p:cNvGrpSpPr/>
          <p:nvPr/>
        </p:nvGrpSpPr>
        <p:grpSpPr>
          <a:xfrm>
            <a:off x="8710047" y="560085"/>
            <a:ext cx="3100953" cy="4008406"/>
            <a:chOff x="2960175" y="1167160"/>
            <a:chExt cx="3968319" cy="5014725"/>
          </a:xfrm>
        </p:grpSpPr>
        <p:pic>
          <p:nvPicPr>
            <p:cNvPr id="1028" name="Picture 4" descr="Amazon.com: Griffin Technology - Survivor New iPad (4th Generation), iPad 3  and iPad 2 Case Extreme-duty Military Black: Computers &amp;amp; Accessori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60175" y="1167160"/>
              <a:ext cx="3968319" cy="5014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36AAAE45-1C5E-495E-9BC1-4CEF43E3E8A0" descr="36AAAE45-1C5E-495E-9BC1-4CEF43E3E8A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26121" y="1821898"/>
              <a:ext cx="2914174" cy="378849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grpSp>
      <p:sp>
        <p:nvSpPr>
          <p:cNvPr id="16" name="Rechthoek 15"/>
          <p:cNvSpPr/>
          <p:nvPr/>
        </p:nvSpPr>
        <p:spPr>
          <a:xfrm>
            <a:off x="1078509" y="3162854"/>
            <a:ext cx="7554047" cy="1080296"/>
          </a:xfrm>
          <a:prstGeom prst="rect">
            <a:avLst/>
          </a:prstGeom>
        </p:spPr>
        <p:txBody>
          <a:bodyPr wrap="square">
            <a:spAutoFit/>
          </a:bodyPr>
          <a:lstStyle/>
          <a:p>
            <a:pPr lvl="0">
              <a:lnSpc>
                <a:spcPct val="107000"/>
              </a:lnSpc>
              <a:spcAft>
                <a:spcPts val="0"/>
              </a:spcAft>
            </a:pPr>
            <a:r>
              <a:rPr lang="fr-BE" sz="2000" dirty="0" smtClean="0">
                <a:latin typeface="Calibri" panose="020F0502020204030204" pitchFamily="34" charset="0"/>
                <a:ea typeface="Calibri" panose="020F0502020204030204" pitchFamily="34" charset="0"/>
                <a:cs typeface="Times New Roman" panose="02020603050405020304" pitchFamily="18" charset="0"/>
              </a:rPr>
              <a:t>Dans ce formulaire, vous remplissez vos </a:t>
            </a:r>
            <a:r>
              <a:rPr lang="fr-BE" sz="2000" b="1" dirty="0" smtClean="0">
                <a:latin typeface="Calibri" panose="020F0502020204030204" pitchFamily="34" charset="0"/>
                <a:ea typeface="Calibri" panose="020F0502020204030204" pitchFamily="34" charset="0"/>
                <a:cs typeface="Times New Roman" panose="02020603050405020304" pitchFamily="18" charset="0"/>
              </a:rPr>
              <a:t>observations</a:t>
            </a:r>
            <a:r>
              <a:rPr lang="fr-BE" sz="2000" dirty="0" smtClean="0">
                <a:latin typeface="Calibri" panose="020F0502020204030204" pitchFamily="34" charset="0"/>
                <a:ea typeface="Calibri" panose="020F0502020204030204" pitchFamily="34" charset="0"/>
                <a:cs typeface="Times New Roman" panose="02020603050405020304" pitchFamily="18" charset="0"/>
              </a:rPr>
              <a:t> et les </a:t>
            </a:r>
            <a:r>
              <a:rPr lang="fr-BE" sz="2000" b="1" dirty="0" smtClean="0">
                <a:latin typeface="Calibri" panose="020F0502020204030204" pitchFamily="34" charset="0"/>
                <a:ea typeface="Calibri" panose="020F0502020204030204" pitchFamily="34" charset="0"/>
                <a:cs typeface="Times New Roman" panose="02020603050405020304" pitchFamily="18" charset="0"/>
              </a:rPr>
              <a:t>manquements</a:t>
            </a:r>
            <a:r>
              <a:rPr lang="fr-BE" sz="2000" dirty="0" smtClean="0">
                <a:latin typeface="Calibri" panose="020F0502020204030204" pitchFamily="34" charset="0"/>
                <a:ea typeface="Calibri" panose="020F0502020204030204" pitchFamily="34" charset="0"/>
                <a:cs typeface="Times New Roman" panose="02020603050405020304" pitchFamily="18" charset="0"/>
              </a:rPr>
              <a:t> de sécurité. Vous pouvez également y ajouter des </a:t>
            </a:r>
            <a:r>
              <a:rPr lang="fr-BE" sz="2000" b="1" dirty="0" smtClean="0">
                <a:latin typeface="Calibri" panose="020F0502020204030204" pitchFamily="34" charset="0"/>
                <a:ea typeface="Calibri" panose="020F0502020204030204" pitchFamily="34" charset="0"/>
                <a:cs typeface="Times New Roman" panose="02020603050405020304" pitchFamily="18" charset="0"/>
              </a:rPr>
              <a:t>photos</a:t>
            </a:r>
            <a:r>
              <a:rPr lang="fr-BE" sz="2000" dirty="0" smtClean="0">
                <a:latin typeface="Calibri" panose="020F0502020204030204" pitchFamily="34" charset="0"/>
                <a:ea typeface="Calibri" panose="020F0502020204030204" pitchFamily="34" charset="0"/>
                <a:cs typeface="Times New Roman" panose="02020603050405020304" pitchFamily="18" charset="0"/>
              </a:rPr>
              <a:t>, ce qui facilite l’information sur une certaine situation.</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hthoek 16"/>
          <p:cNvSpPr/>
          <p:nvPr/>
        </p:nvSpPr>
        <p:spPr>
          <a:xfrm>
            <a:off x="1078509" y="4450455"/>
            <a:ext cx="8190744" cy="1738938"/>
          </a:xfrm>
          <a:prstGeom prst="rect">
            <a:avLst/>
          </a:prstGeom>
        </p:spPr>
        <p:txBody>
          <a:bodyPr wrap="square">
            <a:spAutoFit/>
          </a:bodyPr>
          <a:lstStyle/>
          <a:p>
            <a:pPr lvl="0">
              <a:lnSpc>
                <a:spcPct val="107000"/>
              </a:lnSpc>
              <a:spcAft>
                <a:spcPts val="0"/>
              </a:spcAft>
            </a:pPr>
            <a:r>
              <a:rPr lang="fr-BE" sz="2000" dirty="0" smtClean="0">
                <a:latin typeface="Calibri" panose="020F0502020204030204" pitchFamily="34" charset="0"/>
                <a:ea typeface="Calibri" panose="020F0502020204030204" pitchFamily="34" charset="0"/>
                <a:cs typeface="Times New Roman" panose="02020603050405020304" pitchFamily="18" charset="0"/>
              </a:rPr>
              <a:t>Dans la deuxième partie, il y a un certain nombre de questions « oui / non » qui sont à compléter.</a:t>
            </a: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fr-BE" sz="2000" dirty="0" smtClean="0">
                <a:latin typeface="Calibri" panose="020F0502020204030204" pitchFamily="34" charset="0"/>
                <a:ea typeface="Calibri" panose="020F0502020204030204" pitchFamily="34" charset="0"/>
                <a:cs typeface="Times New Roman" panose="02020603050405020304" pitchFamily="18" charset="0"/>
              </a:rPr>
              <a:t>Toute explication supplémentaire qui est nécessaire pour expliquer d’avantage une situation peut être notée dans les commentaires.</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9707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smtClean="0">
                <a:solidFill>
                  <a:schemeClr val="tx1">
                    <a:lumMod val="65000"/>
                    <a:lumOff val="35000"/>
                  </a:schemeClr>
                </a:solidFill>
                <a:latin typeface="Century Gothic"/>
                <a:cs typeface="Century Gothic"/>
              </a:rPr>
              <a:t>14. Le Plan Particulier de </a:t>
            </a:r>
            <a:r>
              <a:rPr lang="nl-NL" sz="3000" dirty="0" err="1" smtClean="0">
                <a:solidFill>
                  <a:schemeClr val="tx1">
                    <a:lumMod val="65000"/>
                    <a:lumOff val="35000"/>
                  </a:schemeClr>
                </a:solidFill>
                <a:latin typeface="Century Gothic"/>
                <a:cs typeface="Century Gothic"/>
              </a:rPr>
              <a:t>Sécurité</a:t>
            </a:r>
            <a:r>
              <a:rPr lang="nl-NL" sz="3000" dirty="0" smtClean="0">
                <a:solidFill>
                  <a:schemeClr val="tx1">
                    <a:lumMod val="65000"/>
                    <a:lumOff val="35000"/>
                  </a:schemeClr>
                </a:solidFill>
                <a:latin typeface="Century Gothic"/>
                <a:cs typeface="Century Gothic"/>
              </a:rPr>
              <a:t> &amp; Santé</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0" name="Rechthoek 9"/>
          <p:cNvSpPr/>
          <p:nvPr/>
        </p:nvSpPr>
        <p:spPr>
          <a:xfrm>
            <a:off x="1090227" y="1528516"/>
            <a:ext cx="10239034" cy="5361468"/>
          </a:xfrm>
          <a:prstGeom prst="rect">
            <a:avLst/>
          </a:prstGeom>
        </p:spPr>
        <p:txBody>
          <a:bodyPr wrap="square">
            <a:spAutoFit/>
          </a:bodyPr>
          <a:lstStyle/>
          <a:p>
            <a:pPr lvl="0">
              <a:lnSpc>
                <a:spcPct val="107000"/>
              </a:lnSpc>
              <a:spcAft>
                <a:spcPts val="0"/>
              </a:spcAft>
            </a:pPr>
            <a:r>
              <a:rPr lang="nl-BE" sz="2000" dirty="0" smtClean="0">
                <a:latin typeface="Calibri" panose="020F0502020204030204" pitchFamily="34" charset="0"/>
                <a:ea typeface="Calibri" panose="020F0502020204030204" pitchFamily="34" charset="0"/>
                <a:cs typeface="Times New Roman" panose="02020603050405020304" pitchFamily="18" charset="0"/>
              </a:rPr>
              <a:t>Ce PPSS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est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disponible</a:t>
            </a:r>
            <a:r>
              <a:rPr lang="nl-BE" sz="2000" dirty="0" smtClean="0">
                <a:latin typeface="Calibri" panose="020F0502020204030204" pitchFamily="34" charset="0"/>
                <a:ea typeface="Calibri" panose="020F0502020204030204" pitchFamily="34" charset="0"/>
                <a:cs typeface="Times New Roman" panose="02020603050405020304" pitchFamily="18" charset="0"/>
              </a:rPr>
              <a:t> en format de base, à compléter,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sur</a:t>
            </a:r>
            <a:r>
              <a:rPr lang="nl-BE" sz="2000" dirty="0" smtClean="0">
                <a:latin typeface="Calibri" panose="020F0502020204030204" pitchFamily="34" charset="0"/>
                <a:ea typeface="Calibri" panose="020F0502020204030204" pitchFamily="34" charset="0"/>
                <a:cs typeface="Times New Roman" panose="02020603050405020304" pitchFamily="18" charset="0"/>
              </a:rPr>
              <a:t> FA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voir</a:t>
            </a:r>
            <a:r>
              <a:rPr lang="nl-BE" sz="2000" dirty="0" smtClean="0">
                <a:latin typeface="Calibri" panose="020F0502020204030204" pitchFamily="34" charset="0"/>
                <a:ea typeface="Calibri" panose="020F0502020204030204" pitchFamily="34" charset="0"/>
                <a:cs typeface="Times New Roman" panose="02020603050405020304" pitchFamily="18" charset="0"/>
              </a:rPr>
              <a:t> FKR 18)</a:t>
            </a:r>
          </a:p>
          <a:p>
            <a:pPr lvl="0">
              <a:lnSpc>
                <a:spcPct val="107000"/>
              </a:lnSpc>
              <a:spcAft>
                <a:spcPts val="0"/>
              </a:spcAft>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Il</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est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smtClean="0">
                <a:latin typeface="Calibri" panose="020F0502020204030204" pitchFamily="34" charset="0"/>
                <a:ea typeface="Calibri" panose="020F0502020204030204" pitchFamily="34" charset="0"/>
                <a:cs typeface="Times New Roman" panose="02020603050405020304" pitchFamily="18" charset="0"/>
              </a:rPr>
              <a:t>nécessaire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sur</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chaque</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chantier</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Il</a:t>
            </a:r>
            <a:r>
              <a:rPr lang="nl-BE" sz="2000" dirty="0" smtClean="0">
                <a:latin typeface="Calibri" panose="020F0502020204030204" pitchFamily="34" charset="0"/>
                <a:ea typeface="Calibri" panose="020F0502020204030204" pitchFamily="34" charset="0"/>
                <a:cs typeface="Times New Roman" panose="02020603050405020304" pitchFamily="18" charset="0"/>
              </a:rPr>
              <a:t> fait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également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partie</a:t>
            </a:r>
            <a:r>
              <a:rPr lang="nl-BE" sz="2000" dirty="0" smtClean="0">
                <a:latin typeface="Calibri" panose="020F0502020204030204" pitchFamily="34" charset="0"/>
                <a:ea typeface="Calibri" panose="020F0502020204030204" pitchFamily="34" charset="0"/>
                <a:cs typeface="Times New Roman" panose="02020603050405020304" pitchFamily="18" charset="0"/>
              </a:rPr>
              <a:t> intégrante du VCA.</a:t>
            </a: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fr-BE" sz="2000" dirty="0" smtClean="0">
                <a:latin typeface="Calibri" panose="020F0502020204030204" pitchFamily="34" charset="0"/>
                <a:ea typeface="Calibri" panose="020F0502020204030204" pitchFamily="34" charset="0"/>
                <a:cs typeface="Times New Roman" panose="02020603050405020304" pitchFamily="18" charset="0"/>
              </a:rPr>
              <a:t>Dans ce plan, beaucoup d’informations importantes sont indiquées </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p>
          <a:p>
            <a:pPr marL="800100" lvl="1" indent="-342900">
              <a:lnSpc>
                <a:spcPct val="107000"/>
              </a:lnSpc>
              <a:buFont typeface="Arial" panose="020B0604020202020204" pitchFamily="34" charset="0"/>
              <a:buChar char="•"/>
            </a:pPr>
            <a:r>
              <a:rPr lang="fr-BE" sz="2000" dirty="0" smtClean="0">
                <a:latin typeface="Calibri" panose="020F0502020204030204" pitchFamily="34" charset="0"/>
                <a:ea typeface="Calibri" panose="020F0502020204030204" pitchFamily="34" charset="0"/>
                <a:cs typeface="Times New Roman" panose="02020603050405020304" pitchFamily="18" charset="0"/>
              </a:rPr>
              <a:t>Quelles sont les activités et les contacts les plus importants.</a:t>
            </a:r>
          </a:p>
          <a:p>
            <a:pPr marL="800100" lvl="1" indent="-342900">
              <a:lnSpc>
                <a:spcPct val="107000"/>
              </a:lnSpc>
              <a:buFont typeface="Arial" panose="020B0604020202020204" pitchFamily="34" charset="0"/>
              <a:buChar char="•"/>
            </a:pPr>
            <a:r>
              <a:rPr lang="fr-BE" sz="2000" dirty="0" smtClean="0">
                <a:latin typeface="Calibri" panose="020F0502020204030204" pitchFamily="34" charset="0"/>
                <a:ea typeface="Calibri" panose="020F0502020204030204" pitchFamily="34" charset="0"/>
                <a:cs typeface="Times New Roman" panose="02020603050405020304" pitchFamily="18" charset="0"/>
              </a:rPr>
              <a:t>Dangers et risques spécifiques avec, </a:t>
            </a:r>
            <a:r>
              <a:rPr lang="fr-BE" sz="2000" dirty="0" err="1" smtClean="0">
                <a:latin typeface="Calibri" panose="020F0502020204030204" pitchFamily="34" charset="0"/>
                <a:ea typeface="Calibri" panose="020F0502020204030204" pitchFamily="34" charset="0"/>
                <a:cs typeface="Times New Roman" panose="02020603050405020304" pitchFamily="18" charset="0"/>
              </a:rPr>
              <a:t>chacuns</a:t>
            </a:r>
            <a:r>
              <a:rPr lang="fr-BE" sz="2000" dirty="0" smtClean="0">
                <a:latin typeface="Calibri" panose="020F0502020204030204" pitchFamily="34" charset="0"/>
                <a:ea typeface="Calibri" panose="020F0502020204030204" pitchFamily="34" charset="0"/>
                <a:cs typeface="Times New Roman" panose="02020603050405020304" pitchFamily="18" charset="0"/>
              </a:rPr>
              <a:t>, leurs mesures de protection adaptés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p>
          <a:p>
            <a:pPr marL="800100" lvl="1" indent="-342900">
              <a:lnSpc>
                <a:spcPct val="107000"/>
              </a:lnSpc>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Les EPC et EPI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disponibles</a:t>
            </a:r>
            <a:r>
              <a:rPr lang="nl-BE" sz="2000" dirty="0" smtClean="0">
                <a:latin typeface="Calibri" panose="020F0502020204030204" pitchFamily="34" charset="0"/>
                <a:ea typeface="Calibri" panose="020F0502020204030204" pitchFamily="34" charset="0"/>
                <a:cs typeface="Times New Roman" panose="02020603050405020304" pitchFamily="18" charset="0"/>
              </a:rPr>
              <a:t> et nécessaires. </a:t>
            </a:r>
          </a:p>
          <a:p>
            <a:pPr marL="800100" lvl="1" indent="-342900">
              <a:lnSpc>
                <a:spcPct val="107000"/>
              </a:lnSpc>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Que faire en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cas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d’incendie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ou</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d’accident</a:t>
            </a:r>
            <a:r>
              <a:rPr lang="nl-BE" sz="2000" dirty="0" smtClean="0">
                <a:latin typeface="Calibri" panose="020F0502020204030204" pitchFamily="34" charset="0"/>
                <a:ea typeface="Calibri" panose="020F0502020204030204" pitchFamily="34" charset="0"/>
                <a:cs typeface="Times New Roman" panose="02020603050405020304" pitchFamily="18" charset="0"/>
              </a:rPr>
              <a:t> ? (</a:t>
            </a:r>
            <a:r>
              <a:rPr lang="nl-BE" sz="2000" dirty="0" err="1">
                <a:latin typeface="Calibri" panose="020F0502020204030204" pitchFamily="34" charset="0"/>
                <a:ea typeface="Calibri" panose="020F0502020204030204" pitchFamily="34" charset="0"/>
                <a:cs typeface="Times New Roman" panose="02020603050405020304" pitchFamily="18" charset="0"/>
              </a:rPr>
              <a:t>C</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ela</a:t>
            </a:r>
            <a:r>
              <a:rPr lang="nl-BE" sz="2000" dirty="0" smtClean="0">
                <a:latin typeface="Calibri" panose="020F0502020204030204" pitchFamily="34" charset="0"/>
                <a:ea typeface="Calibri" panose="020F0502020204030204" pitchFamily="34" charset="0"/>
                <a:cs typeface="Times New Roman" panose="02020603050405020304" pitchFamily="18" charset="0"/>
              </a:rPr>
              <a:t> peut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différer</a:t>
            </a:r>
            <a:r>
              <a:rPr lang="nl-BE" sz="2000" dirty="0" smtClean="0">
                <a:latin typeface="Calibri" panose="020F0502020204030204" pitchFamily="34" charset="0"/>
                <a:ea typeface="Calibri" panose="020F0502020204030204" pitchFamily="34" charset="0"/>
                <a:cs typeface="Times New Roman" panose="02020603050405020304" pitchFamily="18" charset="0"/>
              </a:rPr>
              <a:t> en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fonction</a:t>
            </a:r>
            <a:r>
              <a:rPr lang="nl-BE" sz="2000" dirty="0" smtClean="0">
                <a:latin typeface="Calibri" panose="020F0502020204030204" pitchFamily="34" charset="0"/>
                <a:ea typeface="Calibri" panose="020F0502020204030204" pitchFamily="34" charset="0"/>
                <a:cs typeface="Times New Roman" panose="02020603050405020304" pitchFamily="18" charset="0"/>
              </a:rPr>
              <a:t> du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client</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buFont typeface="Arial" panose="020B0604020202020204" pitchFamily="34" charset="0"/>
              <a:buChar char="•"/>
            </a:pPr>
            <a:r>
              <a:rPr lang="fr-BE" sz="2000" dirty="0" smtClean="0">
                <a:latin typeface="Calibri" panose="020F0502020204030204" pitchFamily="34" charset="0"/>
                <a:ea typeface="Calibri" panose="020F0502020204030204" pitchFamily="34" charset="0"/>
                <a:cs typeface="Times New Roman" panose="02020603050405020304" pitchFamily="18" charset="0"/>
              </a:rPr>
              <a:t>Mesures de protection de l’environnement.</a:t>
            </a:r>
          </a:p>
          <a:p>
            <a:pPr marL="800100" lvl="1" indent="-342900">
              <a:lnSpc>
                <a:spcPct val="107000"/>
              </a:lnSpc>
              <a:buFont typeface="Arial" panose="020B0604020202020204" pitchFamily="34" charset="0"/>
              <a:buChar char="•"/>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Présence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d’impétrants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ou</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autres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risques</a:t>
            </a:r>
            <a:r>
              <a:rPr lang="nl-BE" sz="2000" dirty="0" smtClean="0">
                <a:latin typeface="Calibri" panose="020F0502020204030204" pitchFamily="34" charset="0"/>
                <a:ea typeface="Calibri" panose="020F0502020204030204" pitchFamily="34" charset="0"/>
                <a:cs typeface="Times New Roman" panose="02020603050405020304" pitchFamily="18" charset="0"/>
              </a:rPr>
              <a:t> souterrains /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aériens</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nl-BE" sz="2000" dirty="0" smtClean="0">
                <a:latin typeface="Calibri" panose="020F0502020204030204" pitchFamily="34" charset="0"/>
                <a:ea typeface="Calibri" panose="020F0502020204030204" pitchFamily="34" charset="0"/>
                <a:cs typeface="Times New Roman" panose="02020603050405020304" pitchFamily="18" charset="0"/>
              </a:rPr>
              <a:t>Des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Annexes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L’analyse</a:t>
            </a:r>
            <a:r>
              <a:rPr lang="nl-BE" sz="2000" dirty="0" smtClean="0">
                <a:latin typeface="Calibri" panose="020F0502020204030204" pitchFamily="34" charset="0"/>
                <a:ea typeface="Calibri" panose="020F0502020204030204" pitchFamily="34" charset="0"/>
                <a:cs typeface="Times New Roman" panose="02020603050405020304" pitchFamily="18" charset="0"/>
              </a:rPr>
              <a:t>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risques</a:t>
            </a:r>
            <a:r>
              <a:rPr lang="nl-BE" sz="2000" dirty="0" smtClean="0">
                <a:latin typeface="Calibri" panose="020F0502020204030204" pitchFamily="34" charset="0"/>
                <a:ea typeface="Calibri" panose="020F0502020204030204" pitchFamily="34" charset="0"/>
                <a:cs typeface="Times New Roman" panose="02020603050405020304" pitchFamily="18" charset="0"/>
              </a:rPr>
              <a:t> et les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numéros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utiles</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Le PPSS </a:t>
            </a:r>
            <a:r>
              <a:rPr lang="nl-BE" sz="20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doit</a:t>
            </a:r>
            <a:r>
              <a:rPr lang="nl-BE" sz="20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être</a:t>
            </a:r>
            <a:r>
              <a:rPr lang="nl-BE" sz="20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lu</a:t>
            </a:r>
            <a:r>
              <a:rPr lang="nl-BE" sz="20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et </a:t>
            </a:r>
            <a:r>
              <a:rPr lang="nl-BE" sz="20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signé</a:t>
            </a:r>
            <a:r>
              <a:rPr lang="nl-BE" sz="20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par </a:t>
            </a:r>
            <a:r>
              <a:rPr lang="nl-BE" sz="20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chaque</a:t>
            </a:r>
            <a:r>
              <a:rPr lang="nl-BE" sz="20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personne</a:t>
            </a:r>
            <a:r>
              <a:rPr lang="nl-BE" sz="20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qui</a:t>
            </a:r>
            <a:r>
              <a:rPr lang="nl-BE" sz="20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travaille</a:t>
            </a:r>
            <a:r>
              <a:rPr lang="nl-BE" sz="20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sur</a:t>
            </a:r>
            <a:r>
              <a:rPr lang="nl-BE" sz="20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le</a:t>
            </a:r>
            <a:r>
              <a:rPr lang="nl-BE" sz="20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site (y </a:t>
            </a:r>
            <a:r>
              <a:rPr lang="nl-BE" sz="20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compris</a:t>
            </a:r>
            <a:r>
              <a:rPr lang="nl-BE" sz="20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les sous-</a:t>
            </a:r>
            <a:r>
              <a:rPr lang="nl-BE" sz="20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traitants</a:t>
            </a:r>
            <a:r>
              <a:rPr lang="nl-BE" sz="20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et </a:t>
            </a:r>
            <a:r>
              <a:rPr lang="nl-BE" sz="2000" dirty="0" err="1">
                <a:solidFill>
                  <a:srgbClr val="30BA37"/>
                </a:solidFill>
                <a:latin typeface="Calibri" panose="020F0502020204030204" pitchFamily="34" charset="0"/>
                <a:ea typeface="Calibri" panose="020F0502020204030204" pitchFamily="34" charset="0"/>
                <a:cs typeface="Times New Roman" panose="02020603050405020304" pitchFamily="18" charset="0"/>
              </a:rPr>
              <a:t>i</a:t>
            </a:r>
            <a:r>
              <a:rPr lang="nl-BE" sz="20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ntérimaires</a:t>
            </a:r>
            <a:r>
              <a:rPr lang="nl-BE" sz="20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pic>
        <p:nvPicPr>
          <p:cNvPr id="2" name="Afbeelding 1" descr="File:Clipboard.svg - Wikibooks, open books for an open worl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8803" y="560085"/>
            <a:ext cx="2012197" cy="2012197"/>
          </a:xfrm>
          <a:prstGeom prst="rect">
            <a:avLst/>
          </a:prstGeom>
        </p:spPr>
      </p:pic>
    </p:spTree>
    <p:extLst>
      <p:ext uri="{BB962C8B-B14F-4D97-AF65-F5344CB8AC3E}">
        <p14:creationId xmlns:p14="http://schemas.microsoft.com/office/powerpoint/2010/main" val="3566438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2"/>
          <p:cNvPicPr>
            <a:picLocks noChangeAspect="1"/>
          </p:cNvPicPr>
          <p:nvPr/>
        </p:nvPicPr>
        <p:blipFill>
          <a:blip r:embed="rId3"/>
          <a:stretch>
            <a:fillRect/>
          </a:stretch>
        </p:blipFill>
        <p:spPr>
          <a:xfrm>
            <a:off x="8800790" y="241361"/>
            <a:ext cx="3296110" cy="3143689"/>
          </a:xfrm>
          <a:prstGeom prst="rect">
            <a:avLst/>
          </a:prstGeom>
        </p:spPr>
      </p:pic>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smtClean="0">
                <a:solidFill>
                  <a:schemeClr val="tx1">
                    <a:lumMod val="65000"/>
                    <a:lumOff val="35000"/>
                  </a:schemeClr>
                </a:solidFill>
                <a:latin typeface="Century Gothic"/>
                <a:cs typeface="Century Gothic"/>
              </a:rPr>
              <a:t>15. La </a:t>
            </a:r>
            <a:r>
              <a:rPr lang="nl-NL" sz="3000" dirty="0" err="1" smtClean="0">
                <a:solidFill>
                  <a:schemeClr val="tx1">
                    <a:lumMod val="65000"/>
                    <a:lumOff val="35000"/>
                  </a:schemeClr>
                </a:solidFill>
                <a:latin typeface="Century Gothic"/>
                <a:cs typeface="Century Gothic"/>
              </a:rPr>
              <a:t>ligne</a:t>
            </a:r>
            <a:r>
              <a:rPr lang="nl-NL" sz="3000" dirty="0" smtClean="0">
                <a:solidFill>
                  <a:schemeClr val="tx1">
                    <a:lumMod val="65000"/>
                    <a:lumOff val="35000"/>
                  </a:schemeClr>
                </a:solidFill>
                <a:latin typeface="Century Gothic"/>
                <a:cs typeface="Century Gothic"/>
              </a:rPr>
              <a:t> </a:t>
            </a:r>
            <a:r>
              <a:rPr lang="nl-NL" sz="3000" dirty="0" err="1" smtClean="0">
                <a:solidFill>
                  <a:schemeClr val="tx1">
                    <a:lumMod val="65000"/>
                    <a:lumOff val="35000"/>
                  </a:schemeClr>
                </a:solidFill>
                <a:latin typeface="Century Gothic"/>
                <a:cs typeface="Century Gothic"/>
              </a:rPr>
              <a:t>hiérarchique</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0" name="Rechthoek 9"/>
          <p:cNvSpPr/>
          <p:nvPr/>
        </p:nvSpPr>
        <p:spPr>
          <a:xfrm>
            <a:off x="785983" y="1707594"/>
            <a:ext cx="10239034" cy="5032147"/>
          </a:xfrm>
          <a:prstGeom prst="rect">
            <a:avLst/>
          </a:prstGeom>
        </p:spPr>
        <p:txBody>
          <a:bodyPr wrap="square">
            <a:spAutoFit/>
          </a:bodyPr>
          <a:lstStyle/>
          <a:p>
            <a:pPr lvl="0">
              <a:lnSpc>
                <a:spcPct val="107000"/>
              </a:lnSpc>
              <a:spcAft>
                <a:spcPts val="0"/>
              </a:spcAft>
            </a:pPr>
            <a:r>
              <a:rPr lang="fr-FR" sz="2000" dirty="0">
                <a:latin typeface="Calibri" panose="020F0502020204030204" pitchFamily="34" charset="0"/>
                <a:ea typeface="Calibri" panose="020F0502020204030204" pitchFamily="34" charset="0"/>
                <a:cs typeface="Times New Roman" panose="02020603050405020304" pitchFamily="18" charset="0"/>
              </a:rPr>
              <a:t>Le </a:t>
            </a:r>
            <a:r>
              <a:rPr lang="fr-FR" sz="2000" b="1" dirty="0">
                <a:latin typeface="Calibri" panose="020F0502020204030204" pitchFamily="34" charset="0"/>
                <a:ea typeface="Calibri" panose="020F0502020204030204" pitchFamily="34" charset="0"/>
                <a:cs typeface="Times New Roman" panose="02020603050405020304" pitchFamily="18" charset="0"/>
              </a:rPr>
              <a:t>chef de chantier </a:t>
            </a:r>
            <a:r>
              <a:rPr lang="fr-FR" sz="2000" dirty="0">
                <a:latin typeface="Calibri" panose="020F0502020204030204" pitchFamily="34" charset="0"/>
                <a:ea typeface="Calibri" panose="020F0502020204030204" pitchFamily="34" charset="0"/>
                <a:cs typeface="Times New Roman" panose="02020603050405020304" pitchFamily="18" charset="0"/>
              </a:rPr>
              <a:t>et le </a:t>
            </a:r>
            <a:r>
              <a:rPr lang="fr-FR" sz="2000" b="1" dirty="0">
                <a:latin typeface="Calibri" panose="020F0502020204030204" pitchFamily="34" charset="0"/>
                <a:ea typeface="Calibri" panose="020F0502020204030204" pitchFamily="34" charset="0"/>
                <a:cs typeface="Times New Roman" panose="02020603050405020304" pitchFamily="18" charset="0"/>
              </a:rPr>
              <a:t>contremaître</a:t>
            </a:r>
            <a:r>
              <a:rPr lang="fr-FR" sz="2000" dirty="0">
                <a:latin typeface="Calibri" panose="020F0502020204030204" pitchFamily="34" charset="0"/>
                <a:ea typeface="Calibri" panose="020F0502020204030204" pitchFamily="34" charset="0"/>
                <a:cs typeface="Times New Roman" panose="02020603050405020304" pitchFamily="18" charset="0"/>
              </a:rPr>
              <a:t> jouent un rôle de premier plan </a:t>
            </a:r>
            <a:r>
              <a:rPr lang="fr-FR" sz="2000" dirty="0" smtClean="0">
                <a:latin typeface="Calibri" panose="020F0502020204030204" pitchFamily="34" charset="0"/>
                <a:ea typeface="Calibri" panose="020F0502020204030204" pitchFamily="34" charset="0"/>
                <a:cs typeface="Times New Roman" panose="02020603050405020304" pitchFamily="18" charset="0"/>
              </a:rPr>
              <a:t>dans la </a:t>
            </a:r>
            <a:r>
              <a:rPr lang="fr-FR" sz="2000" dirty="0">
                <a:latin typeface="Calibri" panose="020F0502020204030204" pitchFamily="34" charset="0"/>
                <a:ea typeface="Calibri" panose="020F0502020204030204" pitchFamily="34" charset="0"/>
                <a:cs typeface="Times New Roman" panose="02020603050405020304" pitchFamily="18" charset="0"/>
              </a:rPr>
              <a:t>sécurité</a:t>
            </a:r>
            <a:r>
              <a:rPr lang="fr-FR"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Le </a:t>
            </a:r>
            <a:r>
              <a:rPr lang="fr-FR" sz="2000" b="1" dirty="0">
                <a:latin typeface="Calibri" panose="020F0502020204030204" pitchFamily="34" charset="0"/>
                <a:ea typeface="Calibri" panose="020F0502020204030204" pitchFamily="34" charset="0"/>
                <a:cs typeface="Times New Roman" panose="02020603050405020304" pitchFamily="18" charset="0"/>
              </a:rPr>
              <a:t>contremaître</a:t>
            </a:r>
            <a:r>
              <a:rPr lang="fr-FR" sz="2000" dirty="0">
                <a:latin typeface="Calibri" panose="020F0502020204030204" pitchFamily="34" charset="0"/>
                <a:ea typeface="Calibri" panose="020F0502020204030204" pitchFamily="34" charset="0"/>
                <a:cs typeface="Times New Roman" panose="02020603050405020304" pitchFamily="18" charset="0"/>
              </a:rPr>
              <a:t> est la </a:t>
            </a:r>
            <a:r>
              <a:rPr lang="fr-FR" sz="2000" b="1" dirty="0">
                <a:latin typeface="Calibri" panose="020F0502020204030204" pitchFamily="34" charset="0"/>
                <a:ea typeface="Calibri" panose="020F0502020204030204" pitchFamily="34" charset="0"/>
                <a:cs typeface="Times New Roman" panose="02020603050405020304" pitchFamily="18" charset="0"/>
              </a:rPr>
              <a:t>personne responsable </a:t>
            </a:r>
            <a:r>
              <a:rPr lang="fr-FR" sz="2000" dirty="0">
                <a:latin typeface="Calibri" panose="020F0502020204030204" pitchFamily="34" charset="0"/>
                <a:ea typeface="Calibri" panose="020F0502020204030204" pitchFamily="34" charset="0"/>
                <a:cs typeface="Times New Roman" panose="02020603050405020304" pitchFamily="18" charset="0"/>
              </a:rPr>
              <a:t>du groupe de personnes qu'il dirige.  </a:t>
            </a:r>
            <a:r>
              <a:rPr lang="fr-FR" sz="2000" b="1" dirty="0">
                <a:latin typeface="Calibri" panose="020F0502020204030204" pitchFamily="34" charset="0"/>
                <a:ea typeface="Calibri" panose="020F0502020204030204" pitchFamily="34" charset="0"/>
                <a:cs typeface="Times New Roman" panose="02020603050405020304" pitchFamily="18" charset="0"/>
              </a:rPr>
              <a:t>Mais</a:t>
            </a:r>
            <a:r>
              <a:rPr lang="fr-FR" sz="2000" dirty="0">
                <a:latin typeface="Calibri" panose="020F0502020204030204" pitchFamily="34" charset="0"/>
                <a:ea typeface="Calibri" panose="020F0502020204030204" pitchFamily="34" charset="0"/>
                <a:cs typeface="Times New Roman" panose="02020603050405020304" pitchFamily="18" charset="0"/>
              </a:rPr>
              <a:t> les </a:t>
            </a:r>
            <a:r>
              <a:rPr lang="fr-FR" sz="2000" b="1" dirty="0">
                <a:latin typeface="Calibri" panose="020F0502020204030204" pitchFamily="34" charset="0"/>
                <a:ea typeface="Calibri" panose="020F0502020204030204" pitchFamily="34" charset="0"/>
                <a:cs typeface="Times New Roman" panose="02020603050405020304" pitchFamily="18" charset="0"/>
              </a:rPr>
              <a:t>travailleurs</a:t>
            </a:r>
            <a:r>
              <a:rPr lang="fr-FR" sz="2000" dirty="0">
                <a:latin typeface="Calibri" panose="020F0502020204030204" pitchFamily="34" charset="0"/>
                <a:ea typeface="Calibri" panose="020F0502020204030204" pitchFamily="34" charset="0"/>
                <a:cs typeface="Times New Roman" panose="02020603050405020304" pitchFamily="18" charset="0"/>
              </a:rPr>
              <a:t> eux-mêmes ont aussi leurs responsabilités (n'oubliez pas les 10 règles d'or </a:t>
            </a:r>
            <a:r>
              <a:rPr lang="fr-FR"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fr-FR"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Le </a:t>
            </a:r>
            <a:r>
              <a:rPr lang="fr-FR" sz="2000" b="1" dirty="0" smtClean="0">
                <a:latin typeface="Calibri" panose="020F0502020204030204" pitchFamily="34" charset="0"/>
                <a:ea typeface="Calibri" panose="020F0502020204030204" pitchFamily="34" charset="0"/>
                <a:cs typeface="Times New Roman" panose="02020603050405020304" pitchFamily="18" charset="0"/>
              </a:rPr>
              <a:t>Chef de chantier </a:t>
            </a:r>
            <a:r>
              <a:rPr lang="fr-FR" sz="2000" dirty="0">
                <a:latin typeface="Calibri" panose="020F0502020204030204" pitchFamily="34" charset="0"/>
                <a:ea typeface="Calibri" panose="020F0502020204030204" pitchFamily="34" charset="0"/>
                <a:cs typeface="Times New Roman" panose="02020603050405020304" pitchFamily="18" charset="0"/>
              </a:rPr>
              <a:t>veille à ce que le travail soit exécuté en toute sécurité et intervient si nécessaire. Les </a:t>
            </a:r>
            <a:r>
              <a:rPr lang="fr-FR" sz="2000" b="1" dirty="0">
                <a:latin typeface="Calibri" panose="020F0502020204030204" pitchFamily="34" charset="0"/>
                <a:ea typeface="Calibri" panose="020F0502020204030204" pitchFamily="34" charset="0"/>
                <a:cs typeface="Times New Roman" panose="02020603050405020304" pitchFamily="18" charset="0"/>
              </a:rPr>
              <a:t>travailleurs</a:t>
            </a:r>
            <a:r>
              <a:rPr lang="fr-FR" sz="2000" dirty="0">
                <a:latin typeface="Calibri" panose="020F0502020204030204" pitchFamily="34" charset="0"/>
                <a:ea typeface="Calibri" panose="020F0502020204030204" pitchFamily="34" charset="0"/>
                <a:cs typeface="Times New Roman" panose="02020603050405020304" pitchFamily="18" charset="0"/>
              </a:rPr>
              <a:t> doivent immédiatement signaler les situations dangereuses à leur superviseur, qui doit prendre des mesures immédiates. </a:t>
            </a:r>
            <a:endParaRPr lang="fr-FR"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Le « STOPREFLEX » doit </a:t>
            </a:r>
            <a:r>
              <a:rPr lang="fr-FR" sz="2000" dirty="0">
                <a:latin typeface="Calibri" panose="020F0502020204030204" pitchFamily="34" charset="0"/>
                <a:ea typeface="Calibri" panose="020F0502020204030204" pitchFamily="34" charset="0"/>
                <a:cs typeface="Times New Roman" panose="02020603050405020304" pitchFamily="18" charset="0"/>
              </a:rPr>
              <a:t>être en place. Osez vous arrêter si le travail ne peut être effectué en toute sécurité !Ne prenez pas de risques et arrêtez le travail dangereux </a:t>
            </a:r>
            <a:r>
              <a:rPr lang="fr-FR"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De </a:t>
            </a:r>
            <a:r>
              <a:rPr lang="fr-FR" sz="2000" dirty="0">
                <a:latin typeface="Calibri" panose="020F0502020204030204" pitchFamily="34" charset="0"/>
                <a:ea typeface="Calibri" panose="020F0502020204030204" pitchFamily="34" charset="0"/>
                <a:cs typeface="Times New Roman" panose="02020603050405020304" pitchFamily="18" charset="0"/>
              </a:rPr>
              <a:t>nombreuses situations dangereuses peuvent être détectées dès la </a:t>
            </a:r>
            <a:r>
              <a:rPr lang="fr-FR" sz="2000" b="1" dirty="0">
                <a:latin typeface="Calibri" panose="020F0502020204030204" pitchFamily="34" charset="0"/>
                <a:ea typeface="Calibri" panose="020F0502020204030204" pitchFamily="34" charset="0"/>
                <a:cs typeface="Times New Roman" panose="02020603050405020304" pitchFamily="18" charset="0"/>
              </a:rPr>
              <a:t>réunion de lancement, la planification et l'élaboration</a:t>
            </a:r>
            <a:r>
              <a:rPr lang="fr-FR" sz="2000" dirty="0">
                <a:latin typeface="Calibri" panose="020F0502020204030204" pitchFamily="34" charset="0"/>
                <a:ea typeface="Calibri" panose="020F0502020204030204" pitchFamily="34" charset="0"/>
                <a:cs typeface="Times New Roman" panose="02020603050405020304" pitchFamily="18" charset="0"/>
              </a:rPr>
              <a:t> </a:t>
            </a:r>
            <a:r>
              <a:rPr lang="fr-FR" sz="2000" b="1" dirty="0">
                <a:latin typeface="Calibri" panose="020F0502020204030204" pitchFamily="34" charset="0"/>
                <a:ea typeface="Calibri" panose="020F0502020204030204" pitchFamily="34" charset="0"/>
                <a:cs typeface="Times New Roman" panose="02020603050405020304" pitchFamily="18" charset="0"/>
              </a:rPr>
              <a:t>de </a:t>
            </a:r>
            <a:r>
              <a:rPr lang="fr-BE" sz="2000" b="1" dirty="0" smtClean="0">
                <a:latin typeface="Calibri" panose="020F0502020204030204" pitchFamily="34" charset="0"/>
                <a:ea typeface="Calibri" panose="020F0502020204030204" pitchFamily="34" charset="0"/>
                <a:cs typeface="Times New Roman" panose="02020603050405020304" pitchFamily="18" charset="0"/>
              </a:rPr>
              <a:t>la LMRA,</a:t>
            </a:r>
            <a:endParaRPr lang="nl-BE" sz="20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Afbeelding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spTree>
    <p:extLst>
      <p:ext uri="{BB962C8B-B14F-4D97-AF65-F5344CB8AC3E}">
        <p14:creationId xmlns:p14="http://schemas.microsoft.com/office/powerpoint/2010/main" val="376129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1</a:t>
            </a:r>
            <a:r>
              <a:rPr lang="nl-NL" sz="3000" dirty="0" smtClean="0">
                <a:solidFill>
                  <a:schemeClr val="tx1">
                    <a:lumMod val="65000"/>
                    <a:lumOff val="35000"/>
                  </a:schemeClr>
                </a:solidFill>
                <a:latin typeface="Century Gothic"/>
                <a:cs typeface="Century Gothic"/>
              </a:rPr>
              <a:t>. Les 10 </a:t>
            </a:r>
            <a:r>
              <a:rPr lang="nl-NL" sz="3000" dirty="0" err="1" smtClean="0">
                <a:solidFill>
                  <a:schemeClr val="tx1">
                    <a:lumMod val="65000"/>
                    <a:lumOff val="35000"/>
                  </a:schemeClr>
                </a:solidFill>
                <a:latin typeface="Century Gothic"/>
                <a:cs typeface="Century Gothic"/>
              </a:rPr>
              <a:t>règles</a:t>
            </a:r>
            <a:r>
              <a:rPr lang="nl-NL" sz="3000" dirty="0" smtClean="0">
                <a:solidFill>
                  <a:schemeClr val="tx1">
                    <a:lumMod val="65000"/>
                    <a:lumOff val="35000"/>
                  </a:schemeClr>
                </a:solidFill>
                <a:latin typeface="Century Gothic"/>
                <a:cs typeface="Century Gothic"/>
              </a:rPr>
              <a:t> d’or Krinkels</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pic>
        <p:nvPicPr>
          <p:cNvPr id="2" name="Imag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14533" y="1504557"/>
            <a:ext cx="8812457" cy="4757764"/>
          </a:xfrm>
          <a:prstGeom prst="rect">
            <a:avLst/>
          </a:prstGeom>
        </p:spPr>
      </p:pic>
    </p:spTree>
    <p:extLst>
      <p:ext uri="{BB962C8B-B14F-4D97-AF65-F5344CB8AC3E}">
        <p14:creationId xmlns:p14="http://schemas.microsoft.com/office/powerpoint/2010/main" val="1314286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smtClean="0">
                <a:solidFill>
                  <a:schemeClr val="tx1">
                    <a:lumMod val="65000"/>
                    <a:lumOff val="35000"/>
                  </a:schemeClr>
                </a:solidFill>
                <a:latin typeface="Century Gothic"/>
                <a:cs typeface="Century Gothic"/>
              </a:rPr>
              <a:t>16. La </a:t>
            </a:r>
            <a:r>
              <a:rPr lang="nl-NL" sz="3000" dirty="0" err="1" smtClean="0">
                <a:solidFill>
                  <a:schemeClr val="tx1">
                    <a:lumMod val="65000"/>
                    <a:lumOff val="35000"/>
                  </a:schemeClr>
                </a:solidFill>
                <a:latin typeface="Century Gothic"/>
                <a:cs typeface="Century Gothic"/>
              </a:rPr>
              <a:t>personne</a:t>
            </a:r>
            <a:r>
              <a:rPr lang="nl-NL" sz="3000" dirty="0" smtClean="0">
                <a:solidFill>
                  <a:schemeClr val="tx1">
                    <a:lumMod val="65000"/>
                    <a:lumOff val="35000"/>
                  </a:schemeClr>
                </a:solidFill>
                <a:latin typeface="Century Gothic"/>
                <a:cs typeface="Century Gothic"/>
              </a:rPr>
              <a:t> de </a:t>
            </a:r>
            <a:r>
              <a:rPr lang="nl-NL" sz="3000" dirty="0" err="1" smtClean="0">
                <a:solidFill>
                  <a:schemeClr val="tx1">
                    <a:lumMod val="65000"/>
                    <a:lumOff val="35000"/>
                  </a:schemeClr>
                </a:solidFill>
                <a:latin typeface="Century Gothic"/>
                <a:cs typeface="Century Gothic"/>
              </a:rPr>
              <a:t>confiance</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sp>
        <p:nvSpPr>
          <p:cNvPr id="10" name="Rechthoek 9"/>
          <p:cNvSpPr/>
          <p:nvPr/>
        </p:nvSpPr>
        <p:spPr>
          <a:xfrm>
            <a:off x="1090228" y="1528516"/>
            <a:ext cx="10568372" cy="1080296"/>
          </a:xfrm>
          <a:prstGeom prst="rect">
            <a:avLst/>
          </a:prstGeom>
        </p:spPr>
        <p:txBody>
          <a:bodyPr wrap="square">
            <a:spAutoFit/>
          </a:bodyPr>
          <a:lstStyle/>
          <a:p>
            <a:pPr>
              <a:lnSpc>
                <a:spcPct val="107000"/>
              </a:lnSpc>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Chez</a:t>
            </a:r>
            <a:r>
              <a:rPr lang="nl-BE" sz="2000" dirty="0" smtClean="0">
                <a:latin typeface="Calibri" panose="020F0502020204030204" pitchFamily="34" charset="0"/>
                <a:ea typeface="Calibri" panose="020F0502020204030204" pitchFamily="34" charset="0"/>
                <a:cs typeface="Times New Roman" panose="02020603050405020304" pitchFamily="18" charset="0"/>
              </a:rPr>
              <a:t> Krinkels,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il</a:t>
            </a:r>
            <a:r>
              <a:rPr lang="nl-BE" sz="2000" dirty="0" smtClean="0">
                <a:latin typeface="Calibri" panose="020F0502020204030204" pitchFamily="34" charset="0"/>
                <a:ea typeface="Calibri" panose="020F0502020204030204" pitchFamily="34" charset="0"/>
                <a:cs typeface="Times New Roman" panose="02020603050405020304" pitchFamily="18" charset="0"/>
              </a:rPr>
              <a:t> y a 3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personnes</a:t>
            </a:r>
            <a:r>
              <a:rPr lang="nl-BE" sz="2000" dirty="0" smtClean="0">
                <a:latin typeface="Calibri" panose="020F0502020204030204" pitchFamily="34" charset="0"/>
                <a:ea typeface="Calibri" panose="020F0502020204030204" pitchFamily="34" charset="0"/>
                <a:cs typeface="Times New Roman" panose="02020603050405020304" pitchFamily="18" charset="0"/>
              </a:rPr>
              <a:t>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confiance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qui</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sont</a:t>
            </a:r>
            <a:r>
              <a:rPr lang="nl-BE" sz="2000" dirty="0" smtClean="0">
                <a:latin typeface="Calibri" panose="020F0502020204030204" pitchFamily="34" charset="0"/>
                <a:ea typeface="Calibri" panose="020F0502020204030204" pitchFamily="34" charset="0"/>
                <a:cs typeface="Times New Roman" panose="02020603050405020304" pitchFamily="18" charset="0"/>
              </a:rPr>
              <a:t> à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votre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écoute</a:t>
            </a:r>
            <a:r>
              <a:rPr lang="nl-BE" sz="2000" dirty="0" smtClean="0">
                <a:latin typeface="Calibri" panose="020F0502020204030204" pitchFamily="34" charset="0"/>
                <a:ea typeface="Calibri" panose="020F0502020204030204" pitchFamily="34" charset="0"/>
                <a:cs typeface="Times New Roman" panose="02020603050405020304" pitchFamily="18" charset="0"/>
              </a:rPr>
              <a:t> et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peuvent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vous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aider</a:t>
            </a:r>
            <a:r>
              <a:rPr lang="nl-BE" sz="2000" dirty="0" smtClean="0">
                <a:latin typeface="Calibri" panose="020F0502020204030204" pitchFamily="34" charset="0"/>
                <a:ea typeface="Calibri" panose="020F0502020204030204" pitchFamily="34" charset="0"/>
                <a:cs typeface="Times New Roman" panose="02020603050405020304" pitchFamily="18" charset="0"/>
              </a:rPr>
              <a:t> à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trouver</a:t>
            </a:r>
            <a:r>
              <a:rPr lang="nl-BE" sz="2000" dirty="0" smtClean="0">
                <a:latin typeface="Calibri" panose="020F0502020204030204" pitchFamily="34" charset="0"/>
                <a:ea typeface="Calibri" panose="020F0502020204030204" pitchFamily="34" charset="0"/>
                <a:cs typeface="Times New Roman" panose="02020603050405020304" pitchFamily="18" charset="0"/>
              </a:rPr>
              <a:t> des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solutions</a:t>
            </a:r>
            <a:r>
              <a:rPr lang="nl-BE" sz="2000" dirty="0" smtClean="0">
                <a:latin typeface="Calibri" panose="020F0502020204030204" pitchFamily="34" charset="0"/>
                <a:ea typeface="Calibri" panose="020F0502020204030204" pitchFamily="34" charset="0"/>
                <a:cs typeface="Times New Roman" panose="02020603050405020304" pitchFamily="18" charset="0"/>
              </a:rPr>
              <a:t> en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matière</a:t>
            </a:r>
            <a:r>
              <a:rPr lang="nl-BE" sz="2000" dirty="0" smtClean="0">
                <a:latin typeface="Calibri" panose="020F0502020204030204" pitchFamily="34" charset="0"/>
                <a:ea typeface="Calibri" panose="020F0502020204030204" pitchFamily="34" charset="0"/>
                <a:cs typeface="Times New Roman" panose="02020603050405020304" pitchFamily="18" charset="0"/>
              </a:rPr>
              <a:t>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bien-être</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hthoek 11"/>
          <p:cNvSpPr/>
          <p:nvPr/>
        </p:nvSpPr>
        <p:spPr>
          <a:xfrm>
            <a:off x="790183" y="2799904"/>
            <a:ext cx="3221642" cy="2726900"/>
          </a:xfrm>
          <a:prstGeom prst="rect">
            <a:avLst/>
          </a:prstGeom>
        </p:spPr>
        <p:txBody>
          <a:bodyPr wrap="square">
            <a:spAutoFit/>
          </a:bodyPr>
          <a:lstStyle/>
          <a:p>
            <a:pPr lvl="0" algn="r">
              <a:lnSpc>
                <a:spcPct val="107000"/>
              </a:lnSpc>
              <a:spcAft>
                <a:spcPts val="0"/>
              </a:spcAft>
            </a:pPr>
            <a:r>
              <a:rPr lang="nl-BE" sz="2000" b="1"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Sylvie Gooskens</a:t>
            </a:r>
          </a:p>
          <a:p>
            <a:pPr lvl="0" algn="r">
              <a:lnSpc>
                <a:spcPct val="107000"/>
              </a:lnSpc>
              <a:spcAft>
                <a:spcPts val="0"/>
              </a:spcAft>
            </a:pPr>
            <a:r>
              <a:rPr lang="nl-BE" sz="2000" dirty="0" smtClean="0">
                <a:latin typeface="Calibri" panose="020F0502020204030204" pitchFamily="34" charset="0"/>
                <a:ea typeface="Calibri" panose="020F0502020204030204" pitchFamily="34" charset="0"/>
                <a:cs typeface="Times New Roman" panose="02020603050405020304" pitchFamily="18" charset="0"/>
              </a:rPr>
              <a:t>Administration Naninne /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Personne</a:t>
            </a:r>
            <a:r>
              <a:rPr lang="nl-BE" sz="2000" dirty="0" smtClean="0">
                <a:latin typeface="Calibri" panose="020F0502020204030204" pitchFamily="34" charset="0"/>
                <a:ea typeface="Calibri" panose="020F0502020204030204" pitchFamily="34" charset="0"/>
                <a:cs typeface="Times New Roman" panose="02020603050405020304" pitchFamily="18" charset="0"/>
              </a:rPr>
              <a:t>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confiance</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spcAft>
                <a:spcPts val="0"/>
              </a:spcAft>
            </a:pPr>
            <a:r>
              <a:rPr lang="nl-BE" sz="20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0476 22 71 67</a:t>
            </a:r>
          </a:p>
          <a:p>
            <a:pPr lvl="0" algn="r">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spcAft>
                <a:spcPts val="0"/>
              </a:spcAft>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spcAft>
                <a:spcPts val="0"/>
              </a:spcAft>
            </a:pPr>
            <a:r>
              <a:rPr lang="nl-BE" sz="2000" dirty="0" smtClean="0">
                <a:latin typeface="Calibri" panose="020F0502020204030204" pitchFamily="34" charset="0"/>
                <a:ea typeface="Calibri" panose="020F0502020204030204" pitchFamily="34" charset="0"/>
                <a:cs typeface="Times New Roman" panose="02020603050405020304" pitchFamily="18" charset="0"/>
              </a:rPr>
              <a:t>	</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hthoek 12"/>
          <p:cNvSpPr/>
          <p:nvPr/>
        </p:nvSpPr>
        <p:spPr>
          <a:xfrm>
            <a:off x="7665433" y="2799904"/>
            <a:ext cx="3221642" cy="3385542"/>
          </a:xfrm>
          <a:prstGeom prst="rect">
            <a:avLst/>
          </a:prstGeom>
        </p:spPr>
        <p:txBody>
          <a:bodyPr wrap="square">
            <a:spAutoFit/>
          </a:bodyPr>
          <a:lstStyle/>
          <a:p>
            <a:pPr lvl="0">
              <a:lnSpc>
                <a:spcPct val="107000"/>
              </a:lnSpc>
              <a:spcAft>
                <a:spcPts val="0"/>
              </a:spcAft>
            </a:pPr>
            <a:r>
              <a:rPr lang="nl-BE" sz="2000" b="1"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Stefanie Cornelis</a:t>
            </a:r>
          </a:p>
          <a:p>
            <a:pPr lvl="0">
              <a:lnSpc>
                <a:spcPct val="107000"/>
              </a:lnSpc>
              <a:spcAft>
                <a:spcPts val="0"/>
              </a:spcAft>
            </a:pPr>
            <a:r>
              <a:rPr lang="nl-BE" sz="2000" dirty="0" smtClean="0">
                <a:latin typeface="Calibri" panose="020F0502020204030204" pitchFamily="34" charset="0"/>
                <a:ea typeface="Calibri" panose="020F0502020204030204" pitchFamily="34" charset="0"/>
                <a:cs typeface="Times New Roman" panose="02020603050405020304" pitchFamily="18" charset="0"/>
              </a:rPr>
              <a:t>HR BP / Vertrouwenspersoon</a:t>
            </a:r>
          </a:p>
          <a:p>
            <a:pPr lvl="0">
              <a:lnSpc>
                <a:spcPct val="107000"/>
              </a:lnSpc>
              <a:spcAft>
                <a:spcPts val="0"/>
              </a:spcAft>
            </a:pPr>
            <a:r>
              <a:rPr lang="nl-BE" sz="20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0474 30 24 87</a:t>
            </a:r>
            <a:endParaRPr lang="nl-BE" sz="2000" dirty="0">
              <a:solidFill>
                <a:srgbClr val="30BA37"/>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b="1"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Carine Meert</a:t>
            </a:r>
          </a:p>
          <a:p>
            <a:pPr lvl="0">
              <a:lnSpc>
                <a:spcPct val="107000"/>
              </a:lnSpc>
              <a:spcAft>
                <a:spcPts val="0"/>
              </a:spcAft>
            </a:pPr>
            <a:r>
              <a:rPr lang="nl-BE" sz="2000" dirty="0" smtClean="0">
                <a:latin typeface="Calibri" panose="020F0502020204030204" pitchFamily="34" charset="0"/>
                <a:ea typeface="Calibri" panose="020F0502020204030204" pitchFamily="34" charset="0"/>
                <a:cs typeface="Times New Roman" panose="02020603050405020304" pitchFamily="18" charset="0"/>
              </a:rPr>
              <a:t>HR Payroll Bedienden / Vertrouwenspersoon</a:t>
            </a:r>
          </a:p>
          <a:p>
            <a:pPr lvl="0">
              <a:lnSpc>
                <a:spcPct val="107000"/>
              </a:lnSpc>
              <a:spcAft>
                <a:spcPts val="0"/>
              </a:spcAft>
            </a:pPr>
            <a:r>
              <a:rPr lang="nl-BE" sz="20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0485 57 91 90</a:t>
            </a: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dirty="0" smtClean="0">
                <a:latin typeface="Calibri" panose="020F0502020204030204" pitchFamily="34" charset="0"/>
                <a:ea typeface="Calibri" panose="020F0502020204030204" pitchFamily="34" charset="0"/>
                <a:cs typeface="Times New Roman" panose="02020603050405020304" pitchFamily="18" charset="0"/>
              </a:rPr>
              <a:t>	</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4" descr="https://intranet.krinkels.be/wp-content/uploads/2021/06/Foto-personeel-Naninne-199x300.jpg"/>
          <p:cNvPicPr>
            <a:picLocks noChangeAspect="1" noChangeArrowheads="1"/>
          </p:cNvPicPr>
          <p:nvPr/>
        </p:nvPicPr>
        <p:blipFill rotWithShape="1">
          <a:blip r:embed="rId4">
            <a:extLst>
              <a:ext uri="{28A0092B-C50C-407E-A947-70E740481C1C}">
                <a14:useLocalDpi xmlns:a14="http://schemas.microsoft.com/office/drawing/2010/main"/>
              </a:ext>
            </a:extLst>
          </a:blip>
          <a:srcRect l="9450" t="10046" b="18043"/>
          <a:stretch/>
        </p:blipFill>
        <p:spPr bwMode="auto">
          <a:xfrm>
            <a:off x="2062245" y="4301321"/>
            <a:ext cx="1716355" cy="20548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ntranet.krinkels.be/wp-content/uploads/2021/06/Stefanie-geknipt--300x200.jpg"/>
          <p:cNvPicPr>
            <a:picLocks noChangeAspect="1" noChangeArrowheads="1"/>
          </p:cNvPicPr>
          <p:nvPr/>
        </p:nvPicPr>
        <p:blipFill rotWithShape="1">
          <a:blip r:embed="rId5">
            <a:extLst>
              <a:ext uri="{28A0092B-C50C-407E-A947-70E740481C1C}">
                <a14:useLocalDpi xmlns:a14="http://schemas.microsoft.com/office/drawing/2010/main"/>
              </a:ext>
            </a:extLst>
          </a:blip>
          <a:srcRect l="18323" r="26933"/>
          <a:stretch/>
        </p:blipFill>
        <p:spPr bwMode="auto">
          <a:xfrm>
            <a:off x="5893148" y="2235085"/>
            <a:ext cx="1696720" cy="2066236"/>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
          <p:cNvPicPr>
            <a:picLocks noChangeAspect="1"/>
          </p:cNvPicPr>
          <p:nvPr/>
        </p:nvPicPr>
        <p:blipFill rotWithShape="1">
          <a:blip r:embed="rId6" cstate="email">
            <a:extLst>
              <a:ext uri="{28A0092B-C50C-407E-A947-70E740481C1C}">
                <a14:useLocalDpi xmlns:a14="http://schemas.microsoft.com/office/drawing/2010/main"/>
              </a:ext>
            </a:extLst>
          </a:blip>
          <a:srcRect t="19536" b="25051"/>
          <a:stretch/>
        </p:blipFill>
        <p:spPr>
          <a:xfrm>
            <a:off x="5871135" y="4627143"/>
            <a:ext cx="1718733" cy="2066236"/>
          </a:xfrm>
          <a:prstGeom prst="rect">
            <a:avLst/>
          </a:prstGeom>
        </p:spPr>
      </p:pic>
    </p:spTree>
    <p:extLst>
      <p:ext uri="{BB962C8B-B14F-4D97-AF65-F5344CB8AC3E}">
        <p14:creationId xmlns:p14="http://schemas.microsoft.com/office/powerpoint/2010/main" val="2061592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smtClean="0">
                <a:solidFill>
                  <a:schemeClr val="tx1">
                    <a:lumMod val="65000"/>
                    <a:lumOff val="35000"/>
                  </a:schemeClr>
                </a:solidFill>
                <a:latin typeface="Century Gothic"/>
                <a:cs typeface="Century Gothic"/>
              </a:rPr>
              <a:t>Des </a:t>
            </a:r>
            <a:r>
              <a:rPr lang="nl-NL" sz="3000" dirty="0" err="1">
                <a:solidFill>
                  <a:schemeClr val="tx1">
                    <a:lumMod val="65000"/>
                    <a:lumOff val="35000"/>
                  </a:schemeClr>
                </a:solidFill>
                <a:latin typeface="Century Gothic"/>
                <a:cs typeface="Century Gothic"/>
              </a:rPr>
              <a:t>q</a:t>
            </a:r>
            <a:r>
              <a:rPr lang="nl-NL" sz="3000" dirty="0" err="1" smtClean="0">
                <a:solidFill>
                  <a:schemeClr val="tx1">
                    <a:lumMod val="65000"/>
                    <a:lumOff val="35000"/>
                  </a:schemeClr>
                </a:solidFill>
                <a:latin typeface="Century Gothic"/>
                <a:cs typeface="Century Gothic"/>
              </a:rPr>
              <a:t>uestions</a:t>
            </a:r>
            <a:r>
              <a:rPr lang="nl-NL" sz="3000" dirty="0" smtClean="0">
                <a:solidFill>
                  <a:schemeClr val="tx1">
                    <a:lumMod val="65000"/>
                    <a:lumOff val="35000"/>
                  </a:schemeClr>
                </a:solidFill>
                <a:latin typeface="Century Gothic"/>
                <a:cs typeface="Century Gothic"/>
              </a:rPr>
              <a:t> ?</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0" name="Rechthoek 9"/>
          <p:cNvSpPr/>
          <p:nvPr/>
        </p:nvSpPr>
        <p:spPr>
          <a:xfrm>
            <a:off x="1090228" y="1528516"/>
            <a:ext cx="10358822" cy="4702826"/>
          </a:xfrm>
          <a:prstGeom prst="rect">
            <a:avLst/>
          </a:prstGeom>
        </p:spPr>
        <p:txBody>
          <a:bodyPr wrap="square">
            <a:spAutoFit/>
          </a:bodyPr>
          <a:lstStyle/>
          <a:p>
            <a:pPr lvl="0">
              <a:lnSpc>
                <a:spcPct val="107000"/>
              </a:lnSpc>
              <a:spcAft>
                <a:spcPts val="0"/>
              </a:spcAft>
            </a:pPr>
            <a:r>
              <a:rPr lang="nl-NL" sz="2000" dirty="0" smtClean="0">
                <a:latin typeface="Calibri" panose="020F0502020204030204" pitchFamily="34" charset="0"/>
                <a:ea typeface="Calibri" panose="020F0502020204030204" pitchFamily="34" charset="0"/>
                <a:cs typeface="Times New Roman" panose="02020603050405020304" pitchFamily="18" charset="0"/>
              </a:rPr>
              <a:t> </a:t>
            </a: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NL"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NL"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NL"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NL" sz="2000" dirty="0" smtClean="0">
                <a:latin typeface="Calibri" panose="020F0502020204030204" pitchFamily="34" charset="0"/>
                <a:ea typeface="Calibri" panose="020F0502020204030204" pitchFamily="34" charset="0"/>
                <a:cs typeface="Times New Roman" panose="02020603050405020304" pitchFamily="18" charset="0"/>
              </a:rPr>
              <a:t>Si </a:t>
            </a:r>
            <a:r>
              <a:rPr lang="nl-NL" sz="2000" dirty="0" err="1" smtClean="0">
                <a:latin typeface="Calibri" panose="020F0502020204030204" pitchFamily="34" charset="0"/>
                <a:ea typeface="Calibri" panose="020F0502020204030204" pitchFamily="34" charset="0"/>
                <a:cs typeface="Times New Roman" panose="02020603050405020304" pitchFamily="18" charset="0"/>
              </a:rPr>
              <a:t>vous</a:t>
            </a:r>
            <a:r>
              <a:rPr lang="nl-NL" sz="2000" dirty="0" smtClean="0">
                <a:latin typeface="Calibri" panose="020F0502020204030204" pitchFamily="34" charset="0"/>
                <a:ea typeface="Calibri" panose="020F0502020204030204" pitchFamily="34" charset="0"/>
                <a:cs typeface="Times New Roman" panose="02020603050405020304" pitchFamily="18" charset="0"/>
              </a:rPr>
              <a:t> </a:t>
            </a:r>
            <a:r>
              <a:rPr lang="nl-NL" sz="2000" dirty="0" err="1" smtClean="0">
                <a:latin typeface="Calibri" panose="020F0502020204030204" pitchFamily="34" charset="0"/>
                <a:ea typeface="Calibri" panose="020F0502020204030204" pitchFamily="34" charset="0"/>
                <a:cs typeface="Times New Roman" panose="02020603050405020304" pitchFamily="18" charset="0"/>
              </a:rPr>
              <a:t>avez</a:t>
            </a:r>
            <a:r>
              <a:rPr lang="nl-NL" sz="2000" dirty="0" smtClean="0">
                <a:latin typeface="Calibri" panose="020F0502020204030204" pitchFamily="34" charset="0"/>
                <a:ea typeface="Calibri" panose="020F0502020204030204" pitchFamily="34" charset="0"/>
                <a:cs typeface="Times New Roman" panose="02020603050405020304" pitchFamily="18" charset="0"/>
              </a:rPr>
              <a:t> </a:t>
            </a:r>
            <a:r>
              <a:rPr lang="nl-NL" sz="2000" dirty="0" err="1" smtClean="0">
                <a:latin typeface="Calibri" panose="020F0502020204030204" pitchFamily="34" charset="0"/>
                <a:ea typeface="Calibri" panose="020F0502020204030204" pitchFamily="34" charset="0"/>
                <a:cs typeface="Times New Roman" panose="02020603050405020304" pitchFamily="18" charset="0"/>
              </a:rPr>
              <a:t>encore</a:t>
            </a:r>
            <a:r>
              <a:rPr lang="nl-NL" sz="2000" dirty="0" smtClean="0">
                <a:latin typeface="Calibri" panose="020F0502020204030204" pitchFamily="34" charset="0"/>
                <a:ea typeface="Calibri" panose="020F0502020204030204" pitchFamily="34" charset="0"/>
                <a:cs typeface="Times New Roman" panose="02020603050405020304" pitchFamily="18" charset="0"/>
              </a:rPr>
              <a:t> des </a:t>
            </a:r>
            <a:r>
              <a:rPr lang="nl-NL" sz="2000" dirty="0" err="1" smtClean="0">
                <a:latin typeface="Calibri" panose="020F0502020204030204" pitchFamily="34" charset="0"/>
                <a:ea typeface="Calibri" panose="020F0502020204030204" pitchFamily="34" charset="0"/>
                <a:cs typeface="Times New Roman" panose="02020603050405020304" pitchFamily="18" charset="0"/>
              </a:rPr>
              <a:t>questions</a:t>
            </a:r>
            <a:r>
              <a:rPr lang="nl-NL" sz="2000" dirty="0" smtClean="0">
                <a:latin typeface="Calibri" panose="020F0502020204030204" pitchFamily="34" charset="0"/>
                <a:ea typeface="Calibri" panose="020F0502020204030204" pitchFamily="34" charset="0"/>
                <a:cs typeface="Times New Roman" panose="02020603050405020304" pitchFamily="18" charset="0"/>
              </a:rPr>
              <a:t> </a:t>
            </a:r>
            <a:r>
              <a:rPr lang="nl-NL" sz="2000" dirty="0" err="1" smtClean="0">
                <a:latin typeface="Calibri" panose="020F0502020204030204" pitchFamily="34" charset="0"/>
                <a:ea typeface="Calibri" panose="020F0502020204030204" pitchFamily="34" charset="0"/>
                <a:cs typeface="Times New Roman" panose="02020603050405020304" pitchFamily="18" charset="0"/>
              </a:rPr>
              <a:t>ou</a:t>
            </a:r>
            <a:r>
              <a:rPr lang="nl-NL" sz="2000" dirty="0" smtClean="0">
                <a:latin typeface="Calibri" panose="020F0502020204030204" pitchFamily="34" charset="0"/>
                <a:ea typeface="Calibri" panose="020F0502020204030204" pitchFamily="34" charset="0"/>
                <a:cs typeface="Times New Roman" panose="02020603050405020304" pitchFamily="18" charset="0"/>
              </a:rPr>
              <a:t> </a:t>
            </a:r>
            <a:r>
              <a:rPr lang="nl-NL" sz="2000" dirty="0" err="1" smtClean="0">
                <a:latin typeface="Calibri" panose="020F0502020204030204" pitchFamily="34" charset="0"/>
                <a:ea typeface="Calibri" panose="020F0502020204030204" pitchFamily="34" charset="0"/>
                <a:cs typeface="Times New Roman" panose="02020603050405020304" pitchFamily="18" charset="0"/>
              </a:rPr>
              <a:t>commentaires</a:t>
            </a:r>
            <a:r>
              <a:rPr lang="nl-NL" sz="2000" dirty="0" smtClean="0">
                <a:latin typeface="Calibri" panose="020F0502020204030204" pitchFamily="34" charset="0"/>
                <a:ea typeface="Calibri" panose="020F0502020204030204" pitchFamily="34" charset="0"/>
                <a:cs typeface="Times New Roman" panose="02020603050405020304" pitchFamily="18" charset="0"/>
              </a:rPr>
              <a:t> ?</a:t>
            </a: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NL" sz="2000" dirty="0" err="1" smtClean="0">
                <a:latin typeface="Calibri" panose="020F0502020204030204" pitchFamily="34" charset="0"/>
                <a:ea typeface="Calibri" panose="020F0502020204030204" pitchFamily="34" charset="0"/>
                <a:cs typeface="Times New Roman" panose="02020603050405020304" pitchFamily="18" charset="0"/>
              </a:rPr>
              <a:t>Vous</a:t>
            </a:r>
            <a:r>
              <a:rPr lang="nl-NL" sz="2000" dirty="0" smtClean="0">
                <a:latin typeface="Calibri" panose="020F0502020204030204" pitchFamily="34" charset="0"/>
                <a:ea typeface="Calibri" panose="020F0502020204030204" pitchFamily="34" charset="0"/>
                <a:cs typeface="Times New Roman" panose="02020603050405020304" pitchFamily="18" charset="0"/>
              </a:rPr>
              <a:t> </a:t>
            </a:r>
            <a:r>
              <a:rPr lang="nl-NL" sz="2000" dirty="0" err="1" smtClean="0">
                <a:latin typeface="Calibri" panose="020F0502020204030204" pitchFamily="34" charset="0"/>
                <a:ea typeface="Calibri" panose="020F0502020204030204" pitchFamily="34" charset="0"/>
                <a:cs typeface="Times New Roman" panose="02020603050405020304" pitchFamily="18" charset="0"/>
              </a:rPr>
              <a:t>pouvez</a:t>
            </a:r>
            <a:r>
              <a:rPr lang="nl-NL" sz="2000" dirty="0" smtClean="0">
                <a:latin typeface="Calibri" panose="020F0502020204030204" pitchFamily="34" charset="0"/>
                <a:ea typeface="Calibri" panose="020F0502020204030204" pitchFamily="34" charset="0"/>
                <a:cs typeface="Times New Roman" panose="02020603050405020304" pitchFamily="18" charset="0"/>
              </a:rPr>
              <a:t> </a:t>
            </a:r>
            <a:r>
              <a:rPr lang="nl-NL" sz="2000" dirty="0" err="1" smtClean="0">
                <a:latin typeface="Calibri" panose="020F0502020204030204" pitchFamily="34" charset="0"/>
                <a:ea typeface="Calibri" panose="020F0502020204030204" pitchFamily="34" charset="0"/>
                <a:cs typeface="Times New Roman" panose="02020603050405020304" pitchFamily="18" charset="0"/>
              </a:rPr>
              <a:t>toujours</a:t>
            </a:r>
            <a:r>
              <a:rPr lang="nl-NL" sz="2000" dirty="0" smtClean="0">
                <a:latin typeface="Calibri" panose="020F0502020204030204" pitchFamily="34" charset="0"/>
                <a:ea typeface="Calibri" panose="020F0502020204030204" pitchFamily="34" charset="0"/>
                <a:cs typeface="Times New Roman" panose="02020603050405020304" pitchFamily="18" charset="0"/>
              </a:rPr>
              <a:t> </a:t>
            </a:r>
            <a:r>
              <a:rPr lang="nl-NL" sz="2000" dirty="0" err="1" smtClean="0">
                <a:latin typeface="Calibri" panose="020F0502020204030204" pitchFamily="34" charset="0"/>
                <a:ea typeface="Calibri" panose="020F0502020204030204" pitchFamily="34" charset="0"/>
                <a:cs typeface="Times New Roman" panose="02020603050405020304" pitchFamily="18" charset="0"/>
              </a:rPr>
              <a:t>contacter</a:t>
            </a:r>
            <a:r>
              <a:rPr lang="nl-NL" sz="2000" dirty="0" smtClean="0">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buFont typeface="Arial" panose="020B0604020202020204" pitchFamily="34" charset="0"/>
              <a:buChar char="•"/>
            </a:pPr>
            <a:r>
              <a:rPr lang="nl-NL" sz="2000" dirty="0" err="1" smtClean="0">
                <a:latin typeface="Calibri" panose="020F0502020204030204" pitchFamily="34" charset="0"/>
                <a:ea typeface="Calibri" panose="020F0502020204030204" pitchFamily="34" charset="0"/>
                <a:cs typeface="Times New Roman" panose="02020603050405020304" pitchFamily="18" charset="0"/>
              </a:rPr>
              <a:t>Votre</a:t>
            </a:r>
            <a:r>
              <a:rPr lang="nl-NL" sz="2000" dirty="0" smtClean="0">
                <a:latin typeface="Calibri" panose="020F0502020204030204" pitchFamily="34" charset="0"/>
                <a:ea typeface="Calibri" panose="020F0502020204030204" pitchFamily="34" charset="0"/>
                <a:cs typeface="Times New Roman" panose="02020603050405020304" pitchFamily="18" charset="0"/>
              </a:rPr>
              <a:t> </a:t>
            </a:r>
            <a:r>
              <a:rPr lang="nl-NL" sz="2000" dirty="0" err="1" smtClean="0">
                <a:latin typeface="Calibri" panose="020F0502020204030204" pitchFamily="34" charset="0"/>
                <a:ea typeface="Calibri" panose="020F0502020204030204" pitchFamily="34" charset="0"/>
                <a:cs typeface="Times New Roman" panose="02020603050405020304" pitchFamily="18" charset="0"/>
              </a:rPr>
              <a:t>responsable</a:t>
            </a:r>
            <a:r>
              <a:rPr lang="nl-NL" sz="2000" dirty="0" smtClean="0">
                <a:latin typeface="Calibri" panose="020F0502020204030204" pitchFamily="34" charset="0"/>
                <a:ea typeface="Calibri" panose="020F0502020204030204" pitchFamily="34" charset="0"/>
                <a:cs typeface="Times New Roman" panose="02020603050405020304" pitchFamily="18" charset="0"/>
              </a:rPr>
              <a:t>, </a:t>
            </a: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nl-NL" sz="2000" dirty="0">
                <a:latin typeface="Calibri" panose="020F0502020204030204" pitchFamily="34" charset="0"/>
                <a:ea typeface="Calibri" panose="020F0502020204030204" pitchFamily="34" charset="0"/>
                <a:cs typeface="Times New Roman" panose="02020603050405020304" pitchFamily="18" charset="0"/>
              </a:rPr>
              <a:t>HR, </a:t>
            </a:r>
          </a:p>
          <a:p>
            <a:pPr marL="800100" lvl="1" indent="-342900">
              <a:lnSpc>
                <a:spcPct val="107000"/>
              </a:lnSpc>
              <a:buFont typeface="Arial" panose="020B0604020202020204" pitchFamily="34" charset="0"/>
              <a:buChar char="•"/>
            </a:pPr>
            <a:r>
              <a:rPr lang="nl-NL" sz="2000" dirty="0" err="1" smtClean="0">
                <a:latin typeface="Calibri" panose="020F0502020204030204" pitchFamily="34" charset="0"/>
                <a:ea typeface="Calibri" panose="020F0502020204030204" pitchFamily="34" charset="0"/>
                <a:cs typeface="Times New Roman" panose="02020603050405020304" pitchFamily="18" charset="0"/>
              </a:rPr>
              <a:t>Personne</a:t>
            </a:r>
            <a:r>
              <a:rPr lang="nl-NL" sz="2000" dirty="0" smtClean="0">
                <a:latin typeface="Calibri" panose="020F0502020204030204" pitchFamily="34" charset="0"/>
                <a:ea typeface="Calibri" panose="020F0502020204030204" pitchFamily="34" charset="0"/>
                <a:cs typeface="Times New Roman" panose="02020603050405020304" pitchFamily="18" charset="0"/>
              </a:rPr>
              <a:t> de </a:t>
            </a:r>
            <a:r>
              <a:rPr lang="nl-NL" sz="2000" dirty="0" err="1" smtClean="0">
                <a:latin typeface="Calibri" panose="020F0502020204030204" pitchFamily="34" charset="0"/>
                <a:ea typeface="Calibri" panose="020F0502020204030204" pitchFamily="34" charset="0"/>
                <a:cs typeface="Times New Roman" panose="02020603050405020304" pitchFamily="18" charset="0"/>
              </a:rPr>
              <a:t>confiance</a:t>
            </a:r>
            <a:r>
              <a:rPr lang="nl-NL" sz="2000" dirty="0" smtClean="0">
                <a:latin typeface="Calibri" panose="020F0502020204030204" pitchFamily="34" charset="0"/>
                <a:ea typeface="Calibri" panose="020F0502020204030204" pitchFamily="34" charset="0"/>
                <a:cs typeface="Times New Roman" panose="02020603050405020304" pitchFamily="18" charset="0"/>
              </a:rPr>
              <a:t>,</a:t>
            </a: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nl-NL" sz="2000" dirty="0" err="1" smtClean="0">
                <a:latin typeface="Calibri" panose="020F0502020204030204" pitchFamily="34" charset="0"/>
                <a:ea typeface="Calibri" panose="020F0502020204030204" pitchFamily="34" charset="0"/>
                <a:cs typeface="Times New Roman" panose="02020603050405020304" pitchFamily="18" charset="0"/>
              </a:rPr>
              <a:t>Conseiller</a:t>
            </a:r>
            <a:r>
              <a:rPr lang="nl-NL" sz="2000" dirty="0" smtClean="0">
                <a:latin typeface="Calibri" panose="020F0502020204030204" pitchFamily="34" charset="0"/>
                <a:ea typeface="Calibri" panose="020F0502020204030204" pitchFamily="34" charset="0"/>
                <a:cs typeface="Times New Roman" panose="02020603050405020304" pitchFamily="18" charset="0"/>
              </a:rPr>
              <a:t> en prévention,</a:t>
            </a: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nl-NL" sz="20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grpSp>
        <p:nvGrpSpPr>
          <p:cNvPr id="3" name="Groep 2"/>
          <p:cNvGrpSpPr/>
          <p:nvPr/>
        </p:nvGrpSpPr>
        <p:grpSpPr>
          <a:xfrm>
            <a:off x="4724401" y="261257"/>
            <a:ext cx="6738249" cy="6596743"/>
            <a:chOff x="4724401" y="261257"/>
            <a:chExt cx="6738249" cy="6596743"/>
          </a:xfrm>
        </p:grpSpPr>
        <p:pic>
          <p:nvPicPr>
            <p:cNvPr id="2064" name="Picture 16" descr="TheSimpsons on Twitter: &quot;&quot;Grease me up, woman!&quot; - Groundskeeper Willie  #TheSimpsons http://t.co/sWKK6yfSHd&quot;"/>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0" b="100000" l="684" r="97949">
                          <a14:foregroundMark x1="41309" y1="19141" x2="41309" y2="19141"/>
                          <a14:backgroundMark x1="25781" y1="79948" x2="25781" y2="79948"/>
                        </a14:backgroundRemoval>
                      </a14:imgEffect>
                    </a14:imgLayer>
                  </a14:imgProps>
                </a:ext>
                <a:ext uri="{28A0092B-C50C-407E-A947-70E740481C1C}">
                  <a14:useLocalDpi xmlns:a14="http://schemas.microsoft.com/office/drawing/2010/main"/>
                </a:ext>
              </a:extLst>
            </a:blip>
            <a:srcRect l="9443" r="2111"/>
            <a:stretch/>
          </p:blipFill>
          <p:spPr bwMode="auto">
            <a:xfrm flipH="1">
              <a:off x="5464622" y="1732707"/>
              <a:ext cx="5998028" cy="5125293"/>
            </a:xfrm>
            <a:prstGeom prst="rect">
              <a:avLst/>
            </a:prstGeom>
            <a:noFill/>
            <a:extLst>
              <a:ext uri="{909E8E84-426E-40DD-AFC4-6F175D3DCCD1}">
                <a14:hiddenFill xmlns:a14="http://schemas.microsoft.com/office/drawing/2010/main">
                  <a:solidFill>
                    <a:srgbClr val="FFFFFF"/>
                  </a:solidFill>
                </a14:hiddenFill>
              </a:ext>
            </a:extLst>
          </p:spPr>
        </p:pic>
        <p:sp>
          <p:nvSpPr>
            <p:cNvPr id="2" name="Ovaal bijschrift 1"/>
            <p:cNvSpPr/>
            <p:nvPr/>
          </p:nvSpPr>
          <p:spPr>
            <a:xfrm>
              <a:off x="4724401" y="261257"/>
              <a:ext cx="4278085" cy="1959429"/>
            </a:xfrm>
            <a:prstGeom prst="wedgeEllipseCallout">
              <a:avLst>
                <a:gd name="adj1" fmla="val 23476"/>
                <a:gd name="adj2" fmla="val 746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solidFill>
                    <a:schemeClr val="tx1"/>
                  </a:solidFill>
                  <a:latin typeface="Comic Sans MS" panose="030F0702030302020204" pitchFamily="66" charset="0"/>
                </a:rPr>
                <a:t>Et </a:t>
              </a:r>
              <a:r>
                <a:rPr lang="nl-BE" sz="2400" dirty="0" err="1" smtClean="0">
                  <a:solidFill>
                    <a:schemeClr val="tx1"/>
                  </a:solidFill>
                  <a:latin typeface="Comic Sans MS" panose="030F0702030302020204" pitchFamily="66" charset="0"/>
                </a:rPr>
                <a:t>maintenant</a:t>
              </a:r>
              <a:r>
                <a:rPr lang="nl-BE" sz="2400" dirty="0" smtClean="0">
                  <a:solidFill>
                    <a:schemeClr val="tx1"/>
                  </a:solidFill>
                  <a:latin typeface="Comic Sans MS" panose="030F0702030302020204" pitchFamily="66" charset="0"/>
                </a:rPr>
                <a:t>, au </a:t>
              </a:r>
              <a:r>
                <a:rPr lang="nl-BE" sz="2400" dirty="0" err="1" smtClean="0">
                  <a:solidFill>
                    <a:schemeClr val="tx1"/>
                  </a:solidFill>
                  <a:latin typeface="Comic Sans MS" panose="030F0702030302020204" pitchFamily="66" charset="0"/>
                </a:rPr>
                <a:t>travail</a:t>
              </a:r>
              <a:r>
                <a:rPr lang="nl-BE" sz="2400" dirty="0" smtClean="0">
                  <a:solidFill>
                    <a:schemeClr val="tx1"/>
                  </a:solidFill>
                  <a:latin typeface="Comic Sans MS" panose="030F0702030302020204" pitchFamily="66" charset="0"/>
                </a:rPr>
                <a:t>, et en </a:t>
              </a:r>
              <a:r>
                <a:rPr lang="nl-BE" sz="2400" dirty="0" err="1" smtClean="0">
                  <a:solidFill>
                    <a:schemeClr val="tx1"/>
                  </a:solidFill>
                  <a:latin typeface="Comic Sans MS" panose="030F0702030302020204" pitchFamily="66" charset="0"/>
                </a:rPr>
                <a:t>sécurité</a:t>
              </a:r>
              <a:r>
                <a:rPr lang="nl-BE" sz="2400" dirty="0" smtClean="0">
                  <a:solidFill>
                    <a:schemeClr val="tx1"/>
                  </a:solidFill>
                  <a:latin typeface="Comic Sans MS" panose="030F0702030302020204" pitchFamily="66" charset="0"/>
                </a:rPr>
                <a:t> hein !</a:t>
              </a:r>
              <a:endParaRPr lang="nl-BE" sz="2400" dirty="0">
                <a:solidFill>
                  <a:schemeClr val="tx1"/>
                </a:solidFill>
                <a:latin typeface="Comic Sans MS" panose="030F0702030302020204" pitchFamily="66" charset="0"/>
              </a:endParaRPr>
            </a:p>
          </p:txBody>
        </p:sp>
      </p:grpSp>
    </p:spTree>
    <p:extLst>
      <p:ext uri="{BB962C8B-B14F-4D97-AF65-F5344CB8AC3E}">
        <p14:creationId xmlns:p14="http://schemas.microsoft.com/office/powerpoint/2010/main" val="107413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17714" y="690008"/>
            <a:ext cx="11858172" cy="1015663"/>
          </a:xfrm>
          <a:prstGeom prst="rect">
            <a:avLst/>
          </a:prstGeom>
          <a:noFill/>
        </p:spPr>
        <p:txBody>
          <a:bodyPr wrap="square" rtlCol="0">
            <a:spAutoFit/>
          </a:bodyPr>
          <a:lstStyle/>
          <a:p>
            <a:r>
              <a:rPr lang="fr-BE" sz="3000" dirty="0" smtClean="0">
                <a:solidFill>
                  <a:schemeClr val="tx1">
                    <a:lumMod val="65000"/>
                    <a:lumOff val="35000"/>
                  </a:schemeClr>
                </a:solidFill>
                <a:latin typeface="Century Gothic"/>
                <a:cs typeface="Century Gothic"/>
              </a:rPr>
              <a:t>Travaillez en sécurité, pour vous-même et pour tout le monde autour de vous !</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sp>
        <p:nvSpPr>
          <p:cNvPr id="2" name="Rechthoek 1"/>
          <p:cNvSpPr/>
          <p:nvPr/>
        </p:nvSpPr>
        <p:spPr>
          <a:xfrm>
            <a:off x="4863391" y="3304140"/>
            <a:ext cx="2566817" cy="2585323"/>
          </a:xfrm>
          <a:prstGeom prst="rect">
            <a:avLst/>
          </a:prstGeom>
        </p:spPr>
        <p:txBody>
          <a:bodyPr wrap="square">
            <a:spAutoFit/>
          </a:bodyPr>
          <a:lstStyle/>
          <a:p>
            <a:r>
              <a:rPr lang="fr-FR" b="1" dirty="0" smtClean="0">
                <a:solidFill>
                  <a:srgbClr val="30BA37"/>
                </a:solidFill>
              </a:rPr>
              <a:t>Nicolas Farcy</a:t>
            </a:r>
          </a:p>
          <a:p>
            <a:r>
              <a:rPr lang="fr-FR" dirty="0" smtClean="0"/>
              <a:t>Conseiller en prévention</a:t>
            </a:r>
          </a:p>
          <a:p>
            <a:r>
              <a:rPr lang="fr-FR" dirty="0" smtClean="0"/>
              <a:t> </a:t>
            </a:r>
          </a:p>
          <a:p>
            <a:endParaRPr lang="fr-FR" dirty="0" smtClean="0"/>
          </a:p>
          <a:p>
            <a:r>
              <a:rPr lang="fr-FR" dirty="0" smtClean="0"/>
              <a:t>Krinkels  SA </a:t>
            </a:r>
          </a:p>
          <a:p>
            <a:r>
              <a:rPr lang="fr-FR" dirty="0" smtClean="0"/>
              <a:t>10 rue des Scabieuses 5100 </a:t>
            </a:r>
            <a:r>
              <a:rPr lang="fr-FR" dirty="0" err="1" smtClean="0"/>
              <a:t>Naninne</a:t>
            </a:r>
            <a:endParaRPr lang="fr-FR" dirty="0" smtClean="0"/>
          </a:p>
          <a:p>
            <a:r>
              <a:rPr lang="fr-FR" b="1" dirty="0" smtClean="0">
                <a:solidFill>
                  <a:srgbClr val="30BA37"/>
                </a:solidFill>
              </a:rPr>
              <a:t>+32 471 78 16 45</a:t>
            </a:r>
          </a:p>
          <a:p>
            <a:r>
              <a:rPr lang="fr-FR" dirty="0"/>
              <a:t>n</a:t>
            </a:r>
            <a:r>
              <a:rPr lang="fr-FR" dirty="0" smtClean="0"/>
              <a:t>icolas.farcy@krinkels.be</a:t>
            </a:r>
            <a:endParaRPr lang="fr-FR" dirty="0"/>
          </a:p>
        </p:txBody>
      </p:sp>
      <p:sp>
        <p:nvSpPr>
          <p:cNvPr id="3" name="Rechthoek 2"/>
          <p:cNvSpPr/>
          <p:nvPr/>
        </p:nvSpPr>
        <p:spPr>
          <a:xfrm>
            <a:off x="7742171" y="3304141"/>
            <a:ext cx="2847703" cy="2585323"/>
          </a:xfrm>
          <a:prstGeom prst="rect">
            <a:avLst/>
          </a:prstGeom>
        </p:spPr>
        <p:txBody>
          <a:bodyPr wrap="square">
            <a:spAutoFit/>
          </a:bodyPr>
          <a:lstStyle/>
          <a:p>
            <a:pPr algn="r"/>
            <a:r>
              <a:rPr lang="nl-NL" b="1" dirty="0" smtClean="0">
                <a:solidFill>
                  <a:srgbClr val="30BA37"/>
                </a:solidFill>
              </a:rPr>
              <a:t>Peter De Trogh</a:t>
            </a:r>
          </a:p>
          <a:p>
            <a:pPr algn="r"/>
            <a:r>
              <a:rPr lang="nl-NL" dirty="0" smtClean="0"/>
              <a:t>Preventieadviseur</a:t>
            </a:r>
          </a:p>
          <a:p>
            <a:pPr algn="r"/>
            <a:r>
              <a:rPr lang="nl-NL" dirty="0" smtClean="0"/>
              <a:t> </a:t>
            </a:r>
          </a:p>
          <a:p>
            <a:pPr algn="r"/>
            <a:endParaRPr lang="nl-NL" dirty="0" smtClean="0"/>
          </a:p>
          <a:p>
            <a:pPr algn="r"/>
            <a:r>
              <a:rPr lang="nl-NL" dirty="0" smtClean="0"/>
              <a:t>Krinkels NV  </a:t>
            </a:r>
          </a:p>
          <a:p>
            <a:pPr algn="r"/>
            <a:r>
              <a:rPr lang="nl-NL" dirty="0" smtClean="0"/>
              <a:t>Weversstraat 39</a:t>
            </a:r>
          </a:p>
          <a:p>
            <a:pPr algn="r"/>
            <a:r>
              <a:rPr lang="nl-NL" dirty="0" smtClean="0"/>
              <a:t>1840 Londerzeel</a:t>
            </a:r>
          </a:p>
          <a:p>
            <a:pPr algn="r"/>
            <a:r>
              <a:rPr lang="nl-NL" b="1" dirty="0" smtClean="0">
                <a:solidFill>
                  <a:srgbClr val="30BA37"/>
                </a:solidFill>
              </a:rPr>
              <a:t>+32 485 66 55 40</a:t>
            </a:r>
          </a:p>
          <a:p>
            <a:pPr algn="r"/>
            <a:r>
              <a:rPr lang="nl-NL" dirty="0" smtClean="0"/>
              <a:t>peter.detrogh@krinkels.be</a:t>
            </a:r>
            <a:endParaRPr lang="nl-NL" dirty="0"/>
          </a:p>
        </p:txBody>
      </p:sp>
      <p:sp>
        <p:nvSpPr>
          <p:cNvPr id="14" name="Rechthoek 13"/>
          <p:cNvSpPr/>
          <p:nvPr/>
        </p:nvSpPr>
        <p:spPr>
          <a:xfrm>
            <a:off x="390829" y="3304140"/>
            <a:ext cx="2847703" cy="2585323"/>
          </a:xfrm>
          <a:prstGeom prst="rect">
            <a:avLst/>
          </a:prstGeom>
        </p:spPr>
        <p:txBody>
          <a:bodyPr wrap="square">
            <a:spAutoFit/>
          </a:bodyPr>
          <a:lstStyle/>
          <a:p>
            <a:pPr algn="r"/>
            <a:r>
              <a:rPr lang="nl-NL" b="1" dirty="0" smtClean="0">
                <a:solidFill>
                  <a:srgbClr val="30BA37"/>
                </a:solidFill>
              </a:rPr>
              <a:t>Arthur Colin</a:t>
            </a:r>
          </a:p>
          <a:p>
            <a:pPr algn="r"/>
            <a:r>
              <a:rPr lang="nl-NL" dirty="0" smtClean="0"/>
              <a:t>Preventieadviseur</a:t>
            </a:r>
          </a:p>
          <a:p>
            <a:pPr algn="r"/>
            <a:r>
              <a:rPr lang="nl-NL" dirty="0" smtClean="0"/>
              <a:t>Diensthoofd </a:t>
            </a:r>
          </a:p>
          <a:p>
            <a:pPr algn="r"/>
            <a:endParaRPr lang="nl-NL" dirty="0" smtClean="0"/>
          </a:p>
          <a:p>
            <a:pPr algn="r"/>
            <a:r>
              <a:rPr lang="nl-NL" dirty="0" smtClean="0"/>
              <a:t>Krinkels NV  </a:t>
            </a:r>
          </a:p>
          <a:p>
            <a:pPr algn="r"/>
            <a:r>
              <a:rPr lang="nl-NL" dirty="0" smtClean="0"/>
              <a:t>Weversstraat 39</a:t>
            </a:r>
          </a:p>
          <a:p>
            <a:pPr algn="r"/>
            <a:r>
              <a:rPr lang="nl-NL" dirty="0" smtClean="0"/>
              <a:t>1840 Londerzeel</a:t>
            </a:r>
          </a:p>
          <a:p>
            <a:pPr algn="r"/>
            <a:r>
              <a:rPr lang="nl-NL" b="1" dirty="0" smtClean="0">
                <a:solidFill>
                  <a:srgbClr val="30BA37"/>
                </a:solidFill>
              </a:rPr>
              <a:t>+32 475 61 47 34</a:t>
            </a:r>
          </a:p>
          <a:p>
            <a:pPr algn="r"/>
            <a:r>
              <a:rPr lang="nl-NL" dirty="0"/>
              <a:t>a</a:t>
            </a:r>
            <a:r>
              <a:rPr lang="nl-NL" dirty="0" smtClean="0"/>
              <a:t>rthur.colin@krinkels.be</a:t>
            </a:r>
            <a:endParaRPr lang="nl-NL" dirty="0"/>
          </a:p>
        </p:txBody>
      </p:sp>
      <p:pic>
        <p:nvPicPr>
          <p:cNvPr id="12" name="Picture 2" descr="150301425643846790335860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8513" t="29837" r="22485" b="22605"/>
          <a:stretch/>
        </p:blipFill>
        <p:spPr bwMode="auto">
          <a:xfrm>
            <a:off x="1303651" y="1705671"/>
            <a:ext cx="2239526" cy="163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518" y="1648822"/>
            <a:ext cx="2325151" cy="1743863"/>
          </a:xfrm>
          <a:prstGeom prst="rect">
            <a:avLst/>
          </a:prstGeom>
        </p:spPr>
      </p:pic>
      <p:pic>
        <p:nvPicPr>
          <p:cNvPr id="15" name="Afbeelding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6275" y="1654712"/>
            <a:ext cx="2268144" cy="1732081"/>
          </a:xfrm>
          <a:prstGeom prst="rect">
            <a:avLst/>
          </a:prstGeom>
        </p:spPr>
      </p:pic>
    </p:spTree>
    <p:extLst>
      <p:ext uri="{BB962C8B-B14F-4D97-AF65-F5344CB8AC3E}">
        <p14:creationId xmlns:p14="http://schemas.microsoft.com/office/powerpoint/2010/main" val="432618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pic>
        <p:nvPicPr>
          <p:cNvPr id="12" name="Imag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6744" y="1505556"/>
            <a:ext cx="5908413" cy="4517874"/>
          </a:xfrm>
          <a:prstGeom prst="rect">
            <a:avLst/>
          </a:prstGeom>
        </p:spPr>
      </p:pic>
      <p:pic>
        <p:nvPicPr>
          <p:cNvPr id="14" name="Imag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5157" y="2548570"/>
            <a:ext cx="5906214" cy="2941116"/>
          </a:xfrm>
          <a:prstGeom prst="rect">
            <a:avLst/>
          </a:prstGeom>
        </p:spPr>
      </p:pic>
      <p:sp>
        <p:nvSpPr>
          <p:cNvPr id="15"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1</a:t>
            </a:r>
            <a:r>
              <a:rPr lang="nl-NL" sz="3000" dirty="0" smtClean="0">
                <a:solidFill>
                  <a:schemeClr val="tx1">
                    <a:lumMod val="65000"/>
                    <a:lumOff val="35000"/>
                  </a:schemeClr>
                </a:solidFill>
                <a:latin typeface="Century Gothic"/>
                <a:cs typeface="Century Gothic"/>
              </a:rPr>
              <a:t>. Les 10 </a:t>
            </a:r>
            <a:r>
              <a:rPr lang="nl-NL" sz="3000" dirty="0" err="1" smtClean="0">
                <a:solidFill>
                  <a:schemeClr val="tx1">
                    <a:lumMod val="65000"/>
                    <a:lumOff val="35000"/>
                  </a:schemeClr>
                </a:solidFill>
                <a:latin typeface="Century Gothic"/>
                <a:cs typeface="Century Gothic"/>
              </a:rPr>
              <a:t>règles</a:t>
            </a:r>
            <a:r>
              <a:rPr lang="nl-NL" sz="3000" dirty="0" smtClean="0">
                <a:solidFill>
                  <a:schemeClr val="tx1">
                    <a:lumMod val="65000"/>
                    <a:lumOff val="35000"/>
                  </a:schemeClr>
                </a:solidFill>
                <a:latin typeface="Century Gothic"/>
                <a:cs typeface="Century Gothic"/>
              </a:rPr>
              <a:t> d’or Krinkels</a:t>
            </a:r>
            <a:endParaRPr lang="nl-NL" sz="3000" dirty="0">
              <a:solidFill>
                <a:schemeClr val="tx1">
                  <a:lumMod val="65000"/>
                  <a:lumOff val="35000"/>
                </a:schemeClr>
              </a:solidFill>
              <a:latin typeface="Century Gothic"/>
              <a:cs typeface="Century Gothic"/>
            </a:endParaRPr>
          </a:p>
        </p:txBody>
      </p:sp>
    </p:spTree>
    <p:extLst>
      <p:ext uri="{BB962C8B-B14F-4D97-AF65-F5344CB8AC3E}">
        <p14:creationId xmlns:p14="http://schemas.microsoft.com/office/powerpoint/2010/main" val="1840913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pic>
        <p:nvPicPr>
          <p:cNvPr id="2" name="Imag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629" y="1479095"/>
            <a:ext cx="6035040" cy="4916234"/>
          </a:xfrm>
          <a:prstGeom prst="rect">
            <a:avLst/>
          </a:prstGeom>
        </p:spPr>
      </p:pic>
      <p:pic>
        <p:nvPicPr>
          <p:cNvPr id="15" name="Imag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4433" y="2546284"/>
            <a:ext cx="5746567" cy="1285487"/>
          </a:xfrm>
          <a:prstGeom prst="rect">
            <a:avLst/>
          </a:prstGeom>
        </p:spPr>
      </p:pic>
      <p:pic>
        <p:nvPicPr>
          <p:cNvPr id="16" name="Imag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83169" y="3953144"/>
            <a:ext cx="5818331" cy="1337150"/>
          </a:xfrm>
          <a:prstGeom prst="rect">
            <a:avLst/>
          </a:prstGeom>
        </p:spPr>
      </p:pic>
      <p:sp>
        <p:nvSpPr>
          <p:cNvPr id="17"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1</a:t>
            </a:r>
            <a:r>
              <a:rPr lang="nl-NL" sz="3000" dirty="0" smtClean="0">
                <a:solidFill>
                  <a:schemeClr val="tx1">
                    <a:lumMod val="65000"/>
                    <a:lumOff val="35000"/>
                  </a:schemeClr>
                </a:solidFill>
                <a:latin typeface="Century Gothic"/>
                <a:cs typeface="Century Gothic"/>
              </a:rPr>
              <a:t>. Les 10 </a:t>
            </a:r>
            <a:r>
              <a:rPr lang="nl-NL" sz="3000" dirty="0" err="1" smtClean="0">
                <a:solidFill>
                  <a:schemeClr val="tx1">
                    <a:lumMod val="65000"/>
                    <a:lumOff val="35000"/>
                  </a:schemeClr>
                </a:solidFill>
                <a:latin typeface="Century Gothic"/>
                <a:cs typeface="Century Gothic"/>
              </a:rPr>
              <a:t>règles</a:t>
            </a:r>
            <a:r>
              <a:rPr lang="nl-NL" sz="3000" dirty="0" smtClean="0">
                <a:solidFill>
                  <a:schemeClr val="tx1">
                    <a:lumMod val="65000"/>
                    <a:lumOff val="35000"/>
                  </a:schemeClr>
                </a:solidFill>
                <a:latin typeface="Century Gothic"/>
                <a:cs typeface="Century Gothic"/>
              </a:rPr>
              <a:t> d’or Krinkels</a:t>
            </a:r>
            <a:endParaRPr lang="nl-NL" sz="3000" dirty="0">
              <a:solidFill>
                <a:schemeClr val="tx1">
                  <a:lumMod val="65000"/>
                  <a:lumOff val="35000"/>
                </a:schemeClr>
              </a:solidFill>
              <a:latin typeface="Century Gothic"/>
              <a:cs typeface="Century Gothic"/>
            </a:endParaRPr>
          </a:p>
        </p:txBody>
      </p:sp>
    </p:spTree>
    <p:extLst>
      <p:ext uri="{BB962C8B-B14F-4D97-AF65-F5344CB8AC3E}">
        <p14:creationId xmlns:p14="http://schemas.microsoft.com/office/powerpoint/2010/main" val="2252313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2</a:t>
            </a:r>
            <a:r>
              <a:rPr lang="nl-NL" sz="3000" dirty="0" smtClean="0">
                <a:solidFill>
                  <a:schemeClr val="tx1">
                    <a:lumMod val="65000"/>
                    <a:lumOff val="35000"/>
                  </a:schemeClr>
                </a:solidFill>
                <a:latin typeface="Century Gothic"/>
                <a:cs typeface="Century Gothic"/>
              </a:rPr>
              <a:t>. </a:t>
            </a:r>
            <a:r>
              <a:rPr lang="nl-NL" sz="3000" dirty="0" err="1" smtClean="0">
                <a:solidFill>
                  <a:schemeClr val="tx1">
                    <a:lumMod val="65000"/>
                    <a:lumOff val="35000"/>
                  </a:schemeClr>
                </a:solidFill>
                <a:latin typeface="Century Gothic"/>
                <a:cs typeface="Century Gothic"/>
              </a:rPr>
              <a:t>Vêtements</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sp>
        <p:nvSpPr>
          <p:cNvPr id="10" name="Rechthoek 9"/>
          <p:cNvSpPr/>
          <p:nvPr/>
        </p:nvSpPr>
        <p:spPr>
          <a:xfrm>
            <a:off x="1157551" y="1254799"/>
            <a:ext cx="9601417" cy="3550331"/>
          </a:xfrm>
          <a:prstGeom prst="rect">
            <a:avLst/>
          </a:prstGeom>
        </p:spPr>
        <p:txBody>
          <a:bodyPr wrap="square">
            <a:spAutoFit/>
          </a:bodyPr>
          <a:lstStyle/>
          <a:p>
            <a:pPr lvl="0">
              <a:lnSpc>
                <a:spcPct val="107000"/>
              </a:lnSpc>
              <a:spcAft>
                <a:spcPts val="0"/>
              </a:spcAft>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Chaque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travailleur</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reçoit</a:t>
            </a:r>
            <a:r>
              <a:rPr lang="nl-BE" sz="2000" dirty="0" smtClean="0">
                <a:latin typeface="Calibri" panose="020F0502020204030204" pitchFamily="34" charset="0"/>
                <a:ea typeface="Calibri" panose="020F0502020204030204" pitchFamily="34" charset="0"/>
                <a:cs typeface="Times New Roman" panose="02020603050405020304" pitchFamily="18" charset="0"/>
              </a:rPr>
              <a:t> de Krinkels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un</a:t>
            </a:r>
            <a:r>
              <a:rPr lang="nl-BE" sz="2000" dirty="0" smtClean="0">
                <a:latin typeface="Calibri" panose="020F0502020204030204" pitchFamily="34" charset="0"/>
                <a:ea typeface="Calibri" panose="020F0502020204030204" pitchFamily="34" charset="0"/>
                <a:cs typeface="Times New Roman" panose="02020603050405020304" pitchFamily="18" charset="0"/>
              </a:rPr>
              <a:t> package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départ</a:t>
            </a:r>
            <a:r>
              <a:rPr lang="nl-BE" sz="2000" dirty="0" smtClean="0">
                <a:latin typeface="Calibri" panose="020F0502020204030204" pitchFamily="34" charset="0"/>
                <a:ea typeface="Calibri" panose="020F0502020204030204" pitchFamily="34" charset="0"/>
                <a:cs typeface="Times New Roman" panose="02020603050405020304" pitchFamily="18" charset="0"/>
              </a:rPr>
              <a:t> de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vêtements</a:t>
            </a:r>
            <a:r>
              <a:rPr lang="nl-BE" sz="2000" b="1" dirty="0" smtClean="0">
                <a:latin typeface="Calibri" panose="020F0502020204030204" pitchFamily="34" charset="0"/>
                <a:ea typeface="Calibri" panose="020F0502020204030204" pitchFamily="34" charset="0"/>
                <a:cs typeface="Times New Roman" panose="02020603050405020304" pitchFamily="18" charset="0"/>
              </a:rPr>
              <a:t> de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travail</a:t>
            </a:r>
            <a:r>
              <a:rPr lang="nl-BE" sz="2000" b="1" dirty="0" smtClean="0">
                <a:latin typeface="Calibri" panose="020F0502020204030204" pitchFamily="34" charset="0"/>
                <a:ea typeface="Calibri" panose="020F0502020204030204" pitchFamily="34" charset="0"/>
                <a:cs typeface="Times New Roman" panose="02020603050405020304" pitchFamily="18" charset="0"/>
              </a:rPr>
              <a:t> et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d’équipements</a:t>
            </a:r>
            <a:r>
              <a:rPr lang="nl-BE" sz="2000" b="1" dirty="0">
                <a:latin typeface="Calibri" panose="020F0502020204030204" pitchFamily="34" charset="0"/>
                <a:ea typeface="Calibri" panose="020F0502020204030204" pitchFamily="34" charset="0"/>
                <a:cs typeface="Times New Roman" panose="02020603050405020304" pitchFamily="18" charset="0"/>
              </a:rPr>
              <a:t> </a:t>
            </a:r>
            <a:r>
              <a:rPr lang="nl-BE" sz="2000" b="1" dirty="0" smtClean="0">
                <a:latin typeface="Calibri" panose="020F0502020204030204" pitchFamily="34" charset="0"/>
                <a:ea typeface="Calibri" panose="020F0502020204030204" pitchFamily="34" charset="0"/>
                <a:cs typeface="Times New Roman" panose="02020603050405020304" pitchFamily="18" charset="0"/>
              </a:rPr>
              <a:t>de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protection</a:t>
            </a:r>
            <a:r>
              <a:rPr lang="nl-BE" sz="2000" b="1" dirty="0" smtClean="0">
                <a:latin typeface="Calibri" panose="020F0502020204030204" pitchFamily="34" charset="0"/>
                <a:ea typeface="Calibri" panose="020F0502020204030204" pitchFamily="34" charset="0"/>
                <a:cs typeface="Times New Roman" panose="02020603050405020304" pitchFamily="18" charset="0"/>
              </a:rPr>
              <a:t> individuelle (EPI)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dont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il</a:t>
            </a:r>
            <a:r>
              <a:rPr lang="nl-BE" sz="2000" dirty="0" smtClean="0">
                <a:latin typeface="Calibri" panose="020F0502020204030204" pitchFamily="34" charset="0"/>
                <a:ea typeface="Calibri" panose="020F0502020204030204" pitchFamily="34" charset="0"/>
                <a:cs typeface="Times New Roman" panose="02020603050405020304" pitchFamily="18" charset="0"/>
              </a:rPr>
              <a:t> aura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besoin</a:t>
            </a:r>
            <a:r>
              <a:rPr lang="nl-BE" sz="2000" dirty="0" smtClean="0">
                <a:latin typeface="Calibri" panose="020F0502020204030204" pitchFamily="34" charset="0"/>
                <a:ea typeface="Calibri" panose="020F0502020204030204" pitchFamily="34" charset="0"/>
                <a:cs typeface="Times New Roman" panose="02020603050405020304" pitchFamily="18" charset="0"/>
              </a:rPr>
              <a:t> pour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exercer</a:t>
            </a:r>
            <a:r>
              <a:rPr lang="nl-BE" sz="2000" dirty="0" smtClean="0">
                <a:latin typeface="Calibri" panose="020F0502020204030204" pitchFamily="34" charset="0"/>
                <a:ea typeface="Calibri" panose="020F0502020204030204" pitchFamily="34" charset="0"/>
                <a:cs typeface="Times New Roman" panose="02020603050405020304" pitchFamily="18" charset="0"/>
              </a:rPr>
              <a:t> à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bien</a:t>
            </a:r>
            <a:r>
              <a:rPr lang="nl-BE" sz="2000" dirty="0" smtClean="0">
                <a:latin typeface="Calibri" panose="020F0502020204030204" pitchFamily="34" charset="0"/>
                <a:ea typeface="Calibri" panose="020F0502020204030204" pitchFamily="34" charset="0"/>
                <a:cs typeface="Times New Roman" panose="02020603050405020304" pitchFamily="18" charset="0"/>
              </a:rPr>
              <a:t> sa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fonction</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nl-BE"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BE" sz="1600" dirty="0" smtClean="0">
                <a:latin typeface="Calibri" panose="020F0502020204030204" pitchFamily="34" charset="0"/>
                <a:ea typeface="Calibri" panose="020F0502020204030204" pitchFamily="34" charset="0"/>
                <a:cs typeface="Times New Roman" panose="02020603050405020304" pitchFamily="18" charset="0"/>
              </a:rPr>
              <a:t>En fonction des travaux à réaliser, vous pourriez recevoir des EPI supplémentaires ou spécifiques pour pouvoir effectuer votre travail en toute sécurité.</a:t>
            </a:r>
          </a:p>
          <a:p>
            <a:pPr marL="342900" lvl="0" indent="-342900">
              <a:lnSpc>
                <a:spcPct val="107000"/>
              </a:lnSpc>
              <a:spcAft>
                <a:spcPts val="0"/>
              </a:spcAft>
              <a:buFont typeface="+mj-lt"/>
              <a:buAutoNum type="arabicPeriod"/>
            </a:pPr>
            <a:r>
              <a:rPr lang="fr-FR" sz="1600" dirty="0">
                <a:latin typeface="Calibri" panose="020F0502020204030204" pitchFamily="34" charset="0"/>
                <a:ea typeface="Calibri" panose="020F0502020204030204" pitchFamily="34" charset="0"/>
                <a:cs typeface="Times New Roman" panose="02020603050405020304" pitchFamily="18" charset="0"/>
              </a:rPr>
              <a:t>Prenez soin de vos vêtements et de vos EPI. Si vous avez des vêtements ou des EPI endommagés, demandez à votre supérieur de les remplacer.</a:t>
            </a:r>
            <a:endParaRPr lang="nl-BE"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BE" sz="1600" dirty="0" smtClean="0">
                <a:latin typeface="Calibri" panose="020F0502020204030204" pitchFamily="34" charset="0"/>
                <a:ea typeface="Calibri" panose="020F0502020204030204" pitchFamily="34" charset="0"/>
                <a:cs typeface="Times New Roman" panose="02020603050405020304" pitchFamily="18" charset="0"/>
              </a:rPr>
              <a:t>Portez les vêtements et EPI que vous avez reçus.                                                                                                                        Ils ont été achetés et distribués spécialement pour votre sécurité.</a:t>
            </a:r>
          </a:p>
          <a:p>
            <a:pPr lvl="0">
              <a:lnSpc>
                <a:spcPct val="107000"/>
              </a:lnSpc>
              <a:spcAft>
                <a:spcPts val="0"/>
              </a:spcAft>
            </a:pPr>
            <a:endParaRPr lang="nl-B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l-BE" sz="16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Utilisez</a:t>
            </a:r>
            <a:r>
              <a:rPr lang="nl-BE" sz="16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a:t>
            </a:r>
            <a:r>
              <a:rPr lang="nl-BE" sz="16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le</a:t>
            </a:r>
            <a:r>
              <a:rPr lang="nl-BE" sz="16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formulaire de </a:t>
            </a:r>
            <a:r>
              <a:rPr lang="nl-BE" sz="16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demande</a:t>
            </a:r>
            <a:r>
              <a:rPr lang="nl-BE" sz="16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de </a:t>
            </a:r>
            <a:r>
              <a:rPr lang="nl-BE" sz="16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vêtements</a:t>
            </a:r>
            <a:r>
              <a:rPr lang="nl-BE" sz="16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a:t>
            </a:r>
            <a:r>
              <a:rPr lang="nl-BE" sz="16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sur</a:t>
            </a:r>
            <a:r>
              <a:rPr lang="nl-BE" sz="16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FA (</a:t>
            </a:r>
            <a:r>
              <a:rPr lang="nl-BE" sz="16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il</a:t>
            </a:r>
            <a:r>
              <a:rPr lang="nl-BE" sz="16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a:t>
            </a:r>
            <a:r>
              <a:rPr lang="nl-BE" sz="16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s’agit</a:t>
            </a:r>
            <a:r>
              <a:rPr lang="nl-BE" sz="16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du formulaire FKR 10)</a:t>
            </a:r>
          </a:p>
          <a:p>
            <a:pPr>
              <a:lnSpc>
                <a:spcPct val="107000"/>
              </a:lnSpc>
            </a:pPr>
            <a:r>
              <a:rPr lang="nl-BE" sz="16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Attention ! Pour </a:t>
            </a:r>
            <a:r>
              <a:rPr lang="nl-BE" sz="16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certains</a:t>
            </a:r>
            <a:r>
              <a:rPr lang="nl-BE" sz="16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types de </a:t>
            </a:r>
            <a:r>
              <a:rPr lang="nl-BE" sz="16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protections</a:t>
            </a:r>
            <a:r>
              <a:rPr lang="nl-BE" sz="16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a:t>
            </a:r>
            <a:r>
              <a:rPr lang="nl-BE" sz="16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une</a:t>
            </a:r>
            <a:r>
              <a:rPr lang="nl-BE" sz="16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a:t>
            </a:r>
            <a:r>
              <a:rPr lang="nl-BE" sz="16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signature</a:t>
            </a:r>
            <a:r>
              <a:rPr lang="nl-BE" sz="16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de </a:t>
            </a:r>
            <a:r>
              <a:rPr lang="nl-BE" sz="16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votre</a:t>
            </a:r>
            <a:r>
              <a:rPr lang="nl-BE" sz="16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conducteur de </a:t>
            </a:r>
            <a:r>
              <a:rPr lang="nl-BE" sz="16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chantier</a:t>
            </a:r>
            <a:r>
              <a:rPr lang="nl-BE" sz="16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a:t>
            </a:r>
            <a:r>
              <a:rPr lang="nl-BE" sz="1600" dirty="0" err="1"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est</a:t>
            </a:r>
            <a:r>
              <a:rPr lang="nl-BE" sz="1600" dirty="0" smtClean="0">
                <a:solidFill>
                  <a:srgbClr val="30BA37"/>
                </a:solidFill>
                <a:latin typeface="Calibri" panose="020F0502020204030204" pitchFamily="34" charset="0"/>
                <a:ea typeface="Calibri" panose="020F0502020204030204" pitchFamily="34" charset="0"/>
                <a:cs typeface="Times New Roman" panose="02020603050405020304" pitchFamily="18" charset="0"/>
              </a:rPr>
              <a:t> nécessaire.</a:t>
            </a:r>
          </a:p>
        </p:txBody>
      </p:sp>
      <p:grpSp>
        <p:nvGrpSpPr>
          <p:cNvPr id="19" name="Groep 18"/>
          <p:cNvGrpSpPr/>
          <p:nvPr/>
        </p:nvGrpSpPr>
        <p:grpSpPr>
          <a:xfrm>
            <a:off x="1224874" y="4895786"/>
            <a:ext cx="5885347" cy="1836845"/>
            <a:chOff x="1219361" y="4584664"/>
            <a:chExt cx="5885347" cy="1836845"/>
          </a:xfrm>
        </p:grpSpPr>
        <p:pic>
          <p:nvPicPr>
            <p:cNvPr id="3" name="Afbeelding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97796" y="5301746"/>
              <a:ext cx="720437" cy="890093"/>
            </a:xfrm>
            <a:prstGeom prst="rect">
              <a:avLst/>
            </a:prstGeom>
          </p:spPr>
        </p:pic>
        <p:pic>
          <p:nvPicPr>
            <p:cNvPr id="12" name="Afbeelding 1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858461" y="4624538"/>
              <a:ext cx="877454" cy="1796971"/>
            </a:xfrm>
            <a:prstGeom prst="rect">
              <a:avLst/>
            </a:prstGeom>
          </p:spPr>
        </p:pic>
        <p:pic>
          <p:nvPicPr>
            <p:cNvPr id="2050" name="Picture 2" descr="https://img.fruugo.com/product/8/55/100653558_max.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213852" y="4584664"/>
              <a:ext cx="1524000" cy="1791856"/>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857996" y="5512867"/>
              <a:ext cx="917191" cy="701964"/>
            </a:xfrm>
            <a:prstGeom prst="rect">
              <a:avLst/>
            </a:prstGeom>
          </p:spPr>
        </p:pic>
        <p:pic>
          <p:nvPicPr>
            <p:cNvPr id="13" name="Afbeelding 1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714312" y="4897998"/>
              <a:ext cx="1390396" cy="1293841"/>
            </a:xfrm>
            <a:prstGeom prst="rect">
              <a:avLst/>
            </a:prstGeom>
          </p:spPr>
        </p:pic>
        <p:pic>
          <p:nvPicPr>
            <p:cNvPr id="14" name="Afbeelding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219361" y="4675578"/>
              <a:ext cx="877309" cy="566275"/>
            </a:xfrm>
            <a:prstGeom prst="rect">
              <a:avLst/>
            </a:prstGeom>
          </p:spPr>
        </p:pic>
      </p:grpSp>
      <p:grpSp>
        <p:nvGrpSpPr>
          <p:cNvPr id="20" name="Groep 19"/>
          <p:cNvGrpSpPr/>
          <p:nvPr/>
        </p:nvGrpSpPr>
        <p:grpSpPr>
          <a:xfrm>
            <a:off x="8028039" y="4696500"/>
            <a:ext cx="2380661" cy="2065240"/>
            <a:chOff x="8028039" y="4346109"/>
            <a:chExt cx="2380661" cy="2065240"/>
          </a:xfrm>
        </p:grpSpPr>
        <p:pic>
          <p:nvPicPr>
            <p:cNvPr id="16" name="Afbeelding 15"/>
            <p:cNvPicPr>
              <a:picLocks noChangeAspect="1"/>
            </p:cNvPicPr>
            <p:nvPr/>
          </p:nvPicPr>
          <p:blipFill>
            <a:blip r:embed="rId10" cstate="email">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9117809" y="4346109"/>
              <a:ext cx="1070001" cy="1176116"/>
            </a:xfrm>
            <a:prstGeom prst="rect">
              <a:avLst/>
            </a:prstGeom>
          </p:spPr>
        </p:pic>
        <p:pic>
          <p:nvPicPr>
            <p:cNvPr id="15" name="Afbeelding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99199" y="4465532"/>
              <a:ext cx="932339" cy="937271"/>
            </a:xfrm>
            <a:prstGeom prst="rect">
              <a:avLst/>
            </a:prstGeom>
          </p:spPr>
        </p:pic>
        <p:pic>
          <p:nvPicPr>
            <p:cNvPr id="18" name="Afbeelding 17"/>
            <p:cNvPicPr>
              <a:picLocks noChangeAspect="1"/>
            </p:cNvPicPr>
            <p:nvPr/>
          </p:nvPicPr>
          <p:blipFill rotWithShape="1">
            <a:blip r:embed="rId13" cstate="email">
              <a:extLst>
                <a:ext uri="{BEBA8EAE-BF5A-486C-A8C5-ECC9F3942E4B}">
                  <a14:imgProps xmlns:a14="http://schemas.microsoft.com/office/drawing/2010/main">
                    <a14:imgLayer r:embed="rId14">
                      <a14:imgEffect>
                        <a14:backgroundRemoval t="1330" b="98448" l="27000" r="67500"/>
                      </a14:imgEffect>
                    </a14:imgLayer>
                  </a14:imgProps>
                </a:ext>
                <a:ext uri="{28A0092B-C50C-407E-A947-70E740481C1C}">
                  <a14:useLocalDpi xmlns:a14="http://schemas.microsoft.com/office/drawing/2010/main"/>
                </a:ext>
              </a:extLst>
            </a:blip>
            <a:srcRect l="28505" t="3505" r="32384" b="3610"/>
            <a:stretch/>
          </p:blipFill>
          <p:spPr>
            <a:xfrm rot="3126175">
              <a:off x="9167692" y="5099579"/>
              <a:ext cx="891169" cy="1590847"/>
            </a:xfrm>
            <a:prstGeom prst="rect">
              <a:avLst/>
            </a:prstGeom>
          </p:spPr>
        </p:pic>
        <p:pic>
          <p:nvPicPr>
            <p:cNvPr id="17" name="Afbeelding 16"/>
            <p:cNvPicPr>
              <a:picLocks noChangeAspect="1"/>
            </p:cNvPicPr>
            <p:nvPr/>
          </p:nvPicPr>
          <p:blipFill>
            <a:blip r:embed="rId15" cstate="email">
              <a:extLst>
                <a:ext uri="{BEBA8EAE-BF5A-486C-A8C5-ECC9F3942E4B}">
                  <a14:imgProps xmlns:a14="http://schemas.microsoft.com/office/drawing/2010/main">
                    <a14:imgLayer r:embed="rId16">
                      <a14:imgEffect>
                        <a14:backgroundRemoval t="0" b="100000" l="0" r="100000">
                          <a14:foregroundMark x1="26316" y1="86842" x2="26316" y2="86842"/>
                          <a14:foregroundMark x1="18684" y1="80000" x2="18684" y2="80000"/>
                        </a14:backgroundRemoval>
                      </a14:imgEffect>
                    </a14:imgLayer>
                  </a14:imgProps>
                </a:ext>
                <a:ext uri="{28A0092B-C50C-407E-A947-70E740481C1C}">
                  <a14:useLocalDpi xmlns:a14="http://schemas.microsoft.com/office/drawing/2010/main"/>
                </a:ext>
              </a:extLst>
            </a:blip>
            <a:stretch>
              <a:fillRect/>
            </a:stretch>
          </p:blipFill>
          <p:spPr>
            <a:xfrm>
              <a:off x="8028039" y="5336688"/>
              <a:ext cx="1074661" cy="1074661"/>
            </a:xfrm>
            <a:prstGeom prst="rect">
              <a:avLst/>
            </a:prstGeom>
          </p:spPr>
        </p:pic>
      </p:grpSp>
    </p:spTree>
    <p:extLst>
      <p:ext uri="{BB962C8B-B14F-4D97-AF65-F5344CB8AC3E}">
        <p14:creationId xmlns:p14="http://schemas.microsoft.com/office/powerpoint/2010/main" val="20000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3</a:t>
            </a:r>
            <a:r>
              <a:rPr lang="nl-NL" sz="3000" dirty="0" smtClean="0">
                <a:solidFill>
                  <a:schemeClr val="tx1">
                    <a:lumMod val="65000"/>
                    <a:lumOff val="35000"/>
                  </a:schemeClr>
                </a:solidFill>
                <a:latin typeface="Century Gothic"/>
                <a:cs typeface="Century Gothic"/>
              </a:rPr>
              <a:t>. LMRA</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sp>
        <p:nvSpPr>
          <p:cNvPr id="10" name="Rechthoek 9"/>
          <p:cNvSpPr/>
          <p:nvPr/>
        </p:nvSpPr>
        <p:spPr>
          <a:xfrm>
            <a:off x="1090229" y="1528515"/>
            <a:ext cx="5670789" cy="882678"/>
          </a:xfrm>
          <a:prstGeom prst="rect">
            <a:avLst/>
          </a:prstGeom>
        </p:spPr>
        <p:txBody>
          <a:bodyPr wrap="square">
            <a:spAutoFit/>
          </a:bodyPr>
          <a:lstStyle/>
          <a:p>
            <a:pPr lvl="0">
              <a:lnSpc>
                <a:spcPct val="107000"/>
              </a:lnSpc>
              <a:spcAft>
                <a:spcPts val="0"/>
              </a:spcAft>
            </a:pPr>
            <a:r>
              <a:rPr lang="nl-BE" sz="2400" dirty="0" smtClean="0">
                <a:latin typeface="Calibri" panose="020F0502020204030204" pitchFamily="34" charset="0"/>
                <a:ea typeface="Calibri" panose="020F0502020204030204" pitchFamily="34" charset="0"/>
                <a:cs typeface="Times New Roman" panose="02020603050405020304" pitchFamily="18" charset="0"/>
              </a:rPr>
              <a:t>Last Minute Risk Analysis</a:t>
            </a:r>
          </a:p>
          <a:p>
            <a:pPr lvl="0">
              <a:lnSpc>
                <a:spcPct val="107000"/>
              </a:lnSpc>
              <a:spcAft>
                <a:spcPts val="0"/>
              </a:spcAft>
            </a:pPr>
            <a:r>
              <a:rPr lang="nl-BE" sz="2400" dirty="0" smtClean="0">
                <a:latin typeface="Calibri" panose="020F0502020204030204" pitchFamily="34" charset="0"/>
                <a:ea typeface="Calibri" panose="020F0502020204030204" pitchFamily="34" charset="0"/>
                <a:cs typeface="Times New Roman" panose="02020603050405020304" pitchFamily="18" charset="0"/>
              </a:rPr>
              <a:t>Analyse des </a:t>
            </a:r>
            <a:r>
              <a:rPr lang="nl-BE" sz="2400" dirty="0" err="1" smtClean="0">
                <a:latin typeface="Calibri" panose="020F0502020204030204" pitchFamily="34" charset="0"/>
                <a:ea typeface="Calibri" panose="020F0502020204030204" pitchFamily="34" charset="0"/>
                <a:cs typeface="Times New Roman" panose="02020603050405020304" pitchFamily="18" charset="0"/>
              </a:rPr>
              <a:t>Risques</a:t>
            </a:r>
            <a:r>
              <a:rPr lang="nl-BE" sz="2400" dirty="0" smtClean="0">
                <a:latin typeface="Calibri" panose="020F0502020204030204" pitchFamily="34" charset="0"/>
                <a:ea typeface="Calibri" panose="020F0502020204030204" pitchFamily="34" charset="0"/>
                <a:cs typeface="Times New Roman" panose="02020603050405020304" pitchFamily="18" charset="0"/>
              </a:rPr>
              <a:t> de </a:t>
            </a:r>
            <a:r>
              <a:rPr lang="nl-BE" sz="2400" dirty="0" err="1" smtClean="0">
                <a:latin typeface="Calibri" panose="020F0502020204030204" pitchFamily="34" charset="0"/>
                <a:ea typeface="Calibri" panose="020F0502020204030204" pitchFamily="34" charset="0"/>
                <a:cs typeface="Times New Roman" panose="02020603050405020304" pitchFamily="18" charset="0"/>
              </a:rPr>
              <a:t>Dernière</a:t>
            </a:r>
            <a:r>
              <a:rPr lang="nl-BE" sz="2400" dirty="0" smtClean="0">
                <a:latin typeface="Calibri" panose="020F0502020204030204" pitchFamily="34" charset="0"/>
                <a:ea typeface="Calibri" panose="020F0502020204030204" pitchFamily="34" charset="0"/>
                <a:cs typeface="Times New Roman" panose="02020603050405020304" pitchFamily="18" charset="0"/>
              </a:rPr>
              <a:t> Minute</a:t>
            </a:r>
          </a:p>
        </p:txBody>
      </p:sp>
      <p:pic>
        <p:nvPicPr>
          <p:cNvPr id="12" name="Afbeelding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764" y="1658008"/>
            <a:ext cx="430607" cy="215304"/>
          </a:xfrm>
          <a:prstGeom prst="rect">
            <a:avLst/>
          </a:prstGeom>
        </p:spPr>
      </p:pic>
      <p:sp>
        <p:nvSpPr>
          <p:cNvPr id="14" name="Rechthoek 13"/>
          <p:cNvSpPr/>
          <p:nvPr/>
        </p:nvSpPr>
        <p:spPr>
          <a:xfrm>
            <a:off x="891821" y="2411193"/>
            <a:ext cx="5906055" cy="4060471"/>
          </a:xfrm>
          <a:prstGeom prst="rect">
            <a:avLst/>
          </a:prstGeom>
        </p:spPr>
        <p:txBody>
          <a:bodyPr wrap="square">
            <a:spAutoFit/>
          </a:bodyPr>
          <a:lstStyle/>
          <a:p>
            <a:pPr lvl="0">
              <a:lnSpc>
                <a:spcPct val="107000"/>
              </a:lnSpc>
              <a:spcAft>
                <a:spcPts val="0"/>
              </a:spcAft>
            </a:pPr>
            <a:endParaRPr lang="nl-B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nl-NL" b="1" dirty="0" err="1" smtClean="0">
                <a:latin typeface="Calibri" panose="020F0502020204030204" pitchFamily="34" charset="0"/>
                <a:ea typeface="Calibri" panose="020F0502020204030204" pitchFamily="34" charset="0"/>
                <a:cs typeface="Times New Roman" panose="02020603050405020304" pitchFamily="18" charset="0"/>
              </a:rPr>
              <a:t>Observez</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votre</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environnement</a:t>
            </a:r>
            <a:r>
              <a:rPr lang="nl-NL" dirty="0" smtClean="0">
                <a:latin typeface="Calibri" panose="020F0502020204030204" pitchFamily="34" charset="0"/>
                <a:ea typeface="Calibri" panose="020F0502020204030204" pitchFamily="34" charset="0"/>
                <a:cs typeface="Times New Roman" panose="02020603050405020304" pitchFamily="18" charset="0"/>
              </a:rPr>
              <a:t> direct.</a:t>
            </a:r>
          </a:p>
          <a:p>
            <a:pPr marL="342900" lvl="0" indent="-342900">
              <a:lnSpc>
                <a:spcPct val="107000"/>
              </a:lnSpc>
              <a:spcAft>
                <a:spcPts val="0"/>
              </a:spcAft>
              <a:buFont typeface="+mj-lt"/>
              <a:buAutoNum type="arabicPeriod"/>
            </a:pPr>
            <a:endParaRPr lang="nl-NL"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nl-NL" dirty="0" smtClean="0">
                <a:latin typeface="Calibri" panose="020F0502020204030204" pitchFamily="34" charset="0"/>
                <a:ea typeface="Calibri" panose="020F0502020204030204" pitchFamily="34" charset="0"/>
                <a:cs typeface="Times New Roman" panose="02020603050405020304" pitchFamily="18" charset="0"/>
              </a:rPr>
              <a:t>Y a-t-</a:t>
            </a:r>
            <a:r>
              <a:rPr lang="nl-NL" dirty="0" err="1" smtClean="0">
                <a:latin typeface="Calibri" panose="020F0502020204030204" pitchFamily="34" charset="0"/>
                <a:ea typeface="Calibri" panose="020F0502020204030204" pitchFamily="34" charset="0"/>
                <a:cs typeface="Times New Roman" panose="02020603050405020304" pitchFamily="18" charset="0"/>
              </a:rPr>
              <a:t>il</a:t>
            </a:r>
            <a:r>
              <a:rPr lang="nl-NL" dirty="0" smtClean="0">
                <a:latin typeface="Calibri" panose="020F0502020204030204" pitchFamily="34" charset="0"/>
                <a:ea typeface="Calibri" panose="020F0502020204030204" pitchFamily="34" charset="0"/>
                <a:cs typeface="Times New Roman" panose="02020603050405020304" pitchFamily="18" charset="0"/>
              </a:rPr>
              <a:t> des </a:t>
            </a:r>
            <a:r>
              <a:rPr lang="nl-NL" b="1" dirty="0" err="1" smtClean="0">
                <a:latin typeface="Calibri" panose="020F0502020204030204" pitchFamily="34" charset="0"/>
                <a:ea typeface="Calibri" panose="020F0502020204030204" pitchFamily="34" charset="0"/>
                <a:cs typeface="Times New Roman" panose="02020603050405020304" pitchFamily="18" charset="0"/>
              </a:rPr>
              <a:t>risques</a:t>
            </a:r>
            <a:r>
              <a:rPr lang="nl-NL" dirty="0" smtClean="0">
                <a:latin typeface="Calibri" panose="020F0502020204030204" pitchFamily="34" charset="0"/>
                <a:ea typeface="Calibri" panose="020F0502020204030204" pitchFamily="34" charset="0"/>
                <a:cs typeface="Times New Roman" panose="02020603050405020304" pitchFamily="18" charset="0"/>
              </a:rPr>
              <a:t> ? Mes </a:t>
            </a:r>
            <a:r>
              <a:rPr lang="nl-NL" dirty="0" err="1" smtClean="0">
                <a:latin typeface="Calibri" panose="020F0502020204030204" pitchFamily="34" charset="0"/>
                <a:ea typeface="Calibri" panose="020F0502020204030204" pitchFamily="34" charset="0"/>
                <a:cs typeface="Times New Roman" panose="02020603050405020304" pitchFamily="18" charset="0"/>
              </a:rPr>
              <a:t>équipements</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sont-ils</a:t>
            </a:r>
            <a:r>
              <a:rPr lang="nl-NL" dirty="0" smtClean="0">
                <a:latin typeface="Calibri" panose="020F0502020204030204" pitchFamily="34" charset="0"/>
                <a:ea typeface="Calibri" panose="020F0502020204030204" pitchFamily="34" charset="0"/>
                <a:cs typeface="Times New Roman" panose="02020603050405020304" pitchFamily="18" charset="0"/>
              </a:rPr>
              <a:t> en </a:t>
            </a:r>
            <a:r>
              <a:rPr lang="nl-NL" dirty="0" err="1" smtClean="0">
                <a:latin typeface="Calibri" panose="020F0502020204030204" pitchFamily="34" charset="0"/>
                <a:ea typeface="Calibri" panose="020F0502020204030204" pitchFamily="34" charset="0"/>
                <a:cs typeface="Times New Roman" panose="02020603050405020304" pitchFamily="18" charset="0"/>
              </a:rPr>
              <a:t>ordre</a:t>
            </a:r>
            <a:r>
              <a:rPr lang="nl-NL" dirty="0" smtClean="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mj-lt"/>
              <a:buAutoNum type="arabicPeriod"/>
            </a:pPr>
            <a:endParaRPr lang="nl-NL"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nl-NL" dirty="0" err="1" smtClean="0">
                <a:latin typeface="Calibri" panose="020F0502020204030204" pitchFamily="34" charset="0"/>
                <a:ea typeface="Calibri" panose="020F0502020204030204" pitchFamily="34" charset="0"/>
                <a:cs typeface="Times New Roman" panose="02020603050405020304" pitchFamily="18" charset="0"/>
              </a:rPr>
              <a:t>Lorsque</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l’on</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détecte</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un</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risque</a:t>
            </a:r>
            <a:r>
              <a:rPr lang="nl-NL" dirty="0" smtClean="0">
                <a:latin typeface="Calibri" panose="020F0502020204030204" pitchFamily="34" charset="0"/>
                <a:ea typeface="Calibri" panose="020F0502020204030204" pitchFamily="34" charset="0"/>
                <a:cs typeface="Times New Roman" panose="02020603050405020304" pitchFamily="18" charset="0"/>
              </a:rPr>
              <a:t>, on </a:t>
            </a:r>
            <a:r>
              <a:rPr lang="nl-NL" b="1" dirty="0" err="1" smtClean="0">
                <a:latin typeface="Calibri" panose="020F0502020204030204" pitchFamily="34" charset="0"/>
                <a:ea typeface="Calibri" panose="020F0502020204030204" pitchFamily="34" charset="0"/>
                <a:cs typeface="Times New Roman" panose="02020603050405020304" pitchFamily="18" charset="0"/>
              </a:rPr>
              <a:t>s’arrête</a:t>
            </a:r>
            <a:r>
              <a:rPr lang="nl-NL" b="1" dirty="0" smtClean="0">
                <a:latin typeface="Calibri" panose="020F0502020204030204" pitchFamily="34" charset="0"/>
                <a:ea typeface="Calibri" panose="020F0502020204030204" pitchFamily="34" charset="0"/>
                <a:cs typeface="Times New Roman" panose="02020603050405020304" pitchFamily="18" charset="0"/>
              </a:rPr>
              <a:t> pour </a:t>
            </a:r>
            <a:r>
              <a:rPr lang="nl-NL" b="1" dirty="0" err="1" smtClean="0">
                <a:latin typeface="Calibri" panose="020F0502020204030204" pitchFamily="34" charset="0"/>
                <a:ea typeface="Calibri" panose="020F0502020204030204" pitchFamily="34" charset="0"/>
                <a:cs typeface="Times New Roman" panose="02020603050405020304" pitchFamily="18" charset="0"/>
              </a:rPr>
              <a:t>réfléchir</a:t>
            </a:r>
            <a:r>
              <a:rPr lang="nl-NL"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rabicPeriod"/>
            </a:pPr>
            <a:endParaRPr lang="nl-NL"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nl-NL" b="1" dirty="0" smtClean="0">
                <a:latin typeface="Calibri" panose="020F0502020204030204" pitchFamily="34" charset="0"/>
                <a:ea typeface="Calibri" panose="020F0502020204030204" pitchFamily="34" charset="0"/>
                <a:cs typeface="Times New Roman" panose="02020603050405020304" pitchFamily="18" charset="0"/>
              </a:rPr>
              <a:t>On </a:t>
            </a:r>
            <a:r>
              <a:rPr lang="nl-NL" b="1" dirty="0" err="1" smtClean="0">
                <a:latin typeface="Calibri" panose="020F0502020204030204" pitchFamily="34" charset="0"/>
                <a:ea typeface="Calibri" panose="020F0502020204030204" pitchFamily="34" charset="0"/>
                <a:cs typeface="Times New Roman" panose="02020603050405020304" pitchFamily="18" charset="0"/>
              </a:rPr>
              <a:t>évalue</a:t>
            </a:r>
            <a:r>
              <a:rPr lang="nl-NL" b="1" dirty="0" smtClean="0">
                <a:latin typeface="Calibri" panose="020F0502020204030204" pitchFamily="34" charset="0"/>
                <a:ea typeface="Calibri" panose="020F0502020204030204" pitchFamily="34" charset="0"/>
                <a:cs typeface="Times New Roman" panose="02020603050405020304" pitchFamily="18" charset="0"/>
              </a:rPr>
              <a:t> </a:t>
            </a:r>
            <a:r>
              <a:rPr lang="nl-NL" b="1" dirty="0" err="1" smtClean="0">
                <a:latin typeface="Calibri" panose="020F0502020204030204" pitchFamily="34" charset="0"/>
                <a:ea typeface="Calibri" panose="020F0502020204030204" pitchFamily="34" charset="0"/>
                <a:cs typeface="Times New Roman" panose="02020603050405020304" pitchFamily="18" charset="0"/>
              </a:rPr>
              <a:t>le</a:t>
            </a:r>
            <a:r>
              <a:rPr lang="nl-NL" b="1" dirty="0" smtClean="0">
                <a:latin typeface="Calibri" panose="020F0502020204030204" pitchFamily="34" charset="0"/>
                <a:ea typeface="Calibri" panose="020F0502020204030204" pitchFamily="34" charset="0"/>
                <a:cs typeface="Times New Roman" panose="02020603050405020304" pitchFamily="18" charset="0"/>
              </a:rPr>
              <a:t>/les </a:t>
            </a:r>
            <a:r>
              <a:rPr lang="nl-NL" b="1" dirty="0" err="1" smtClean="0">
                <a:latin typeface="Calibri" panose="020F0502020204030204" pitchFamily="34" charset="0"/>
                <a:ea typeface="Calibri" panose="020F0502020204030204" pitchFamily="34" charset="0"/>
                <a:cs typeface="Times New Roman" panose="02020603050405020304" pitchFamily="18" charset="0"/>
              </a:rPr>
              <a:t>risques</a:t>
            </a:r>
            <a:r>
              <a:rPr lang="nl-NL" b="1" dirty="0" smtClean="0">
                <a:latin typeface="Calibri" panose="020F0502020204030204" pitchFamily="34" charset="0"/>
                <a:ea typeface="Calibri" panose="020F0502020204030204" pitchFamily="34" charset="0"/>
                <a:cs typeface="Times New Roman" panose="02020603050405020304" pitchFamily="18" charset="0"/>
              </a:rPr>
              <a:t> </a:t>
            </a:r>
            <a:r>
              <a:rPr lang="nl-NL" dirty="0" smtClean="0">
                <a:latin typeface="Calibri" panose="020F0502020204030204" pitchFamily="34" charset="0"/>
                <a:ea typeface="Calibri" panose="020F0502020204030204" pitchFamily="34" charset="0"/>
                <a:cs typeface="Times New Roman" panose="02020603050405020304" pitchFamily="18" charset="0"/>
              </a:rPr>
              <a:t>en </a:t>
            </a:r>
            <a:r>
              <a:rPr lang="nl-NL" dirty="0" err="1" smtClean="0">
                <a:latin typeface="Calibri" panose="020F0502020204030204" pitchFamily="34" charset="0"/>
                <a:ea typeface="Calibri" panose="020F0502020204030204" pitchFamily="34" charset="0"/>
                <a:cs typeface="Times New Roman" panose="02020603050405020304" pitchFamily="18" charset="0"/>
              </a:rPr>
              <a:t>présence</a:t>
            </a:r>
            <a:r>
              <a:rPr lang="nl-NL" dirty="0" smtClean="0">
                <a:latin typeface="Calibri" panose="020F0502020204030204" pitchFamily="34" charset="0"/>
                <a:ea typeface="Calibri" panose="020F0502020204030204" pitchFamily="34" charset="0"/>
                <a:cs typeface="Times New Roman" panose="02020603050405020304" pitchFamily="18" charset="0"/>
              </a:rPr>
              <a:t>. On </a:t>
            </a:r>
            <a:r>
              <a:rPr lang="nl-NL" dirty="0" err="1" smtClean="0">
                <a:latin typeface="Calibri" panose="020F0502020204030204" pitchFamily="34" charset="0"/>
                <a:ea typeface="Calibri" panose="020F0502020204030204" pitchFamily="34" charset="0"/>
                <a:cs typeface="Times New Roman" panose="02020603050405020304" pitchFamily="18" charset="0"/>
              </a:rPr>
              <a:t>détermine</a:t>
            </a:r>
            <a:r>
              <a:rPr lang="nl-NL" dirty="0" smtClean="0">
                <a:latin typeface="Calibri" panose="020F0502020204030204" pitchFamily="34" charset="0"/>
                <a:ea typeface="Calibri" panose="020F0502020204030204" pitchFamily="34" charset="0"/>
                <a:cs typeface="Times New Roman" panose="02020603050405020304" pitchFamily="18" charset="0"/>
              </a:rPr>
              <a:t> leur </a:t>
            </a:r>
            <a:r>
              <a:rPr lang="nl-NL" dirty="0" err="1" smtClean="0">
                <a:latin typeface="Calibri" panose="020F0502020204030204" pitchFamily="34" charset="0"/>
                <a:ea typeface="Calibri" panose="020F0502020204030204" pitchFamily="34" charset="0"/>
                <a:cs typeface="Times New Roman" panose="02020603050405020304" pitchFamily="18" charset="0"/>
              </a:rPr>
              <a:t>influence</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sur</a:t>
            </a:r>
            <a:r>
              <a:rPr lang="nl-NL" dirty="0" smtClean="0">
                <a:latin typeface="Calibri" panose="020F0502020204030204" pitchFamily="34" charset="0"/>
                <a:ea typeface="Calibri" panose="020F0502020204030204" pitchFamily="34" charset="0"/>
                <a:cs typeface="Times New Roman" panose="02020603050405020304" pitchFamily="18" charset="0"/>
              </a:rPr>
              <a:t> la </a:t>
            </a:r>
            <a:r>
              <a:rPr lang="nl-NL" dirty="0" err="1" smtClean="0">
                <a:latin typeface="Calibri" panose="020F0502020204030204" pitchFamily="34" charset="0"/>
                <a:ea typeface="Calibri" panose="020F0502020204030204" pitchFamily="34" charset="0"/>
                <a:cs typeface="Times New Roman" panose="02020603050405020304" pitchFamily="18" charset="0"/>
              </a:rPr>
              <a:t>bonne</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réalisation</a:t>
            </a:r>
            <a:r>
              <a:rPr lang="nl-NL" dirty="0" smtClean="0">
                <a:latin typeface="Calibri" panose="020F0502020204030204" pitchFamily="34" charset="0"/>
                <a:ea typeface="Calibri" panose="020F0502020204030204" pitchFamily="34" charset="0"/>
                <a:cs typeface="Times New Roman" panose="02020603050405020304" pitchFamily="18" charset="0"/>
              </a:rPr>
              <a:t> de la </a:t>
            </a:r>
            <a:r>
              <a:rPr lang="nl-NL" dirty="0" err="1" smtClean="0">
                <a:latin typeface="Calibri" panose="020F0502020204030204" pitchFamily="34" charset="0"/>
                <a:ea typeface="Calibri" panose="020F0502020204030204" pitchFamily="34" charset="0"/>
                <a:cs typeface="Times New Roman" panose="02020603050405020304" pitchFamily="18" charset="0"/>
              </a:rPr>
              <a:t>tâche</a:t>
            </a:r>
            <a:r>
              <a:rPr lang="nl-NL" b="1" dirty="0">
                <a:latin typeface="Calibri" panose="020F0502020204030204" pitchFamily="34" charset="0"/>
                <a:ea typeface="Calibri" panose="020F0502020204030204" pitchFamily="34" charset="0"/>
                <a:cs typeface="Times New Roman" panose="02020603050405020304" pitchFamily="18" charset="0"/>
              </a:rPr>
              <a:t>.</a:t>
            </a:r>
            <a:endParaRPr lang="nl-NL"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endParaRPr lang="nl-NL"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nl-NL" b="1" dirty="0" err="1" smtClean="0">
                <a:latin typeface="Calibri" panose="020F0502020204030204" pitchFamily="34" charset="0"/>
                <a:ea typeface="Calibri" panose="020F0502020204030204" pitchFamily="34" charset="0"/>
                <a:cs typeface="Times New Roman" panose="02020603050405020304" pitchFamily="18" charset="0"/>
              </a:rPr>
              <a:t>Gérez</a:t>
            </a:r>
            <a:r>
              <a:rPr lang="nl-NL" b="1" dirty="0" smtClean="0">
                <a:latin typeface="Calibri" panose="020F0502020204030204" pitchFamily="34" charset="0"/>
                <a:ea typeface="Calibri" panose="020F0502020204030204" pitchFamily="34" charset="0"/>
                <a:cs typeface="Times New Roman" panose="02020603050405020304" pitchFamily="18" charset="0"/>
              </a:rPr>
              <a:t> les </a:t>
            </a:r>
            <a:r>
              <a:rPr lang="nl-NL" b="1" dirty="0" err="1" smtClean="0">
                <a:latin typeface="Calibri" panose="020F0502020204030204" pitchFamily="34" charset="0"/>
                <a:ea typeface="Calibri" panose="020F0502020204030204" pitchFamily="34" charset="0"/>
                <a:cs typeface="Times New Roman" panose="02020603050405020304" pitchFamily="18" charset="0"/>
              </a:rPr>
              <a:t>risques</a:t>
            </a:r>
            <a:r>
              <a:rPr lang="nl-NL" dirty="0" smtClean="0">
                <a:latin typeface="Calibri" panose="020F0502020204030204" pitchFamily="34" charset="0"/>
                <a:ea typeface="Calibri" panose="020F0502020204030204" pitchFamily="34" charset="0"/>
                <a:cs typeface="Times New Roman" panose="02020603050405020304" pitchFamily="18" charset="0"/>
              </a:rPr>
              <a:t> : </a:t>
            </a:r>
            <a:r>
              <a:rPr lang="nl-NL" dirty="0" err="1" smtClean="0">
                <a:latin typeface="Calibri" panose="020F0502020204030204" pitchFamily="34" charset="0"/>
                <a:ea typeface="Calibri" panose="020F0502020204030204" pitchFamily="34" charset="0"/>
                <a:cs typeface="Times New Roman" panose="02020603050405020304" pitchFamily="18" charset="0"/>
              </a:rPr>
              <a:t>Prenez</a:t>
            </a:r>
            <a:r>
              <a:rPr lang="nl-NL" dirty="0" smtClean="0">
                <a:latin typeface="Calibri" panose="020F0502020204030204" pitchFamily="34" charset="0"/>
                <a:ea typeface="Calibri" panose="020F0502020204030204" pitchFamily="34" charset="0"/>
                <a:cs typeface="Times New Roman" panose="02020603050405020304" pitchFamily="18" charset="0"/>
              </a:rPr>
              <a:t> de </a:t>
            </a:r>
            <a:r>
              <a:rPr lang="nl-NL" dirty="0" err="1" smtClean="0">
                <a:latin typeface="Calibri" panose="020F0502020204030204" pitchFamily="34" charset="0"/>
                <a:ea typeface="Calibri" panose="020F0502020204030204" pitchFamily="34" charset="0"/>
                <a:cs typeface="Times New Roman" panose="02020603050405020304" pitchFamily="18" charset="0"/>
              </a:rPr>
              <a:t>nouvelles</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mesures</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Il</a:t>
            </a:r>
            <a:r>
              <a:rPr lang="nl-NL" dirty="0" smtClean="0">
                <a:latin typeface="Calibri" panose="020F0502020204030204" pitchFamily="34" charset="0"/>
                <a:ea typeface="Calibri" panose="020F0502020204030204" pitchFamily="34" charset="0"/>
                <a:cs typeface="Times New Roman" panose="02020603050405020304" pitchFamily="18" charset="0"/>
              </a:rPr>
              <a:t> y a </a:t>
            </a:r>
            <a:r>
              <a:rPr lang="nl-NL" dirty="0" err="1" smtClean="0">
                <a:latin typeface="Calibri" panose="020F0502020204030204" pitchFamily="34" charset="0"/>
                <a:ea typeface="Calibri" panose="020F0502020204030204" pitchFamily="34" charset="0"/>
                <a:cs typeface="Times New Roman" panose="02020603050405020304" pitchFamily="18" charset="0"/>
              </a:rPr>
              <a:t>toujours</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un</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risque</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trop</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élevé</a:t>
            </a:r>
            <a:r>
              <a:rPr lang="nl-NL" dirty="0" smtClean="0">
                <a:latin typeface="Calibri" panose="020F0502020204030204" pitchFamily="34" charset="0"/>
                <a:ea typeface="Calibri" panose="020F0502020204030204" pitchFamily="34" charset="0"/>
                <a:cs typeface="Times New Roman" panose="02020603050405020304" pitchFamily="18" charset="0"/>
              </a:rPr>
              <a:t> ? </a:t>
            </a:r>
            <a:r>
              <a:rPr lang="nl-NL" dirty="0" err="1" smtClean="0">
                <a:latin typeface="Calibri" panose="020F0502020204030204" pitchFamily="34" charset="0"/>
                <a:ea typeface="Calibri" panose="020F0502020204030204" pitchFamily="34" charset="0"/>
                <a:cs typeface="Times New Roman" panose="02020603050405020304" pitchFamily="18" charset="0"/>
              </a:rPr>
              <a:t>Arrêtez</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le</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travail</a:t>
            </a:r>
            <a:r>
              <a:rPr lang="nl-NL" dirty="0">
                <a:latin typeface="Calibri" panose="020F0502020204030204" pitchFamily="34" charset="0"/>
                <a:ea typeface="Calibri" panose="020F0502020204030204" pitchFamily="34" charset="0"/>
                <a:cs typeface="Times New Roman" panose="02020603050405020304" pitchFamily="18" charset="0"/>
              </a:rPr>
              <a:t> </a:t>
            </a:r>
            <a:r>
              <a:rPr lang="nl-NL" dirty="0" smtClean="0">
                <a:latin typeface="Calibri" panose="020F0502020204030204" pitchFamily="34" charset="0"/>
                <a:ea typeface="Calibri" panose="020F0502020204030204" pitchFamily="34" charset="0"/>
                <a:cs typeface="Times New Roman" panose="02020603050405020304" pitchFamily="18" charset="0"/>
              </a:rPr>
              <a:t>et </a:t>
            </a:r>
            <a:r>
              <a:rPr lang="nl-NL" dirty="0" err="1" smtClean="0">
                <a:latin typeface="Calibri" panose="020F0502020204030204" pitchFamily="34" charset="0"/>
                <a:ea typeface="Calibri" panose="020F0502020204030204" pitchFamily="34" charset="0"/>
                <a:cs typeface="Times New Roman" panose="02020603050405020304" pitchFamily="18" charset="0"/>
              </a:rPr>
              <a:t>prévenez</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votre</a:t>
            </a:r>
            <a:r>
              <a:rPr lang="nl-NL" dirty="0" smtClean="0">
                <a:latin typeface="Calibri" panose="020F0502020204030204" pitchFamily="34" charset="0"/>
                <a:ea typeface="Calibri" panose="020F0502020204030204" pitchFamily="34" charset="0"/>
                <a:cs typeface="Times New Roman" panose="02020603050405020304" pitchFamily="18" charset="0"/>
              </a:rPr>
              <a:t> conducteur de </a:t>
            </a:r>
            <a:r>
              <a:rPr lang="nl-NL" dirty="0" err="1" smtClean="0">
                <a:latin typeface="Calibri" panose="020F0502020204030204" pitchFamily="34" charset="0"/>
                <a:ea typeface="Calibri" panose="020F0502020204030204" pitchFamily="34" charset="0"/>
                <a:cs typeface="Times New Roman" panose="02020603050405020304" pitchFamily="18" charset="0"/>
              </a:rPr>
              <a:t>chantier</a:t>
            </a:r>
            <a:r>
              <a:rPr lang="nl-NL"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rabicPeriod"/>
            </a:pPr>
            <a:endParaRPr lang="nl-NL"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nl-NL" b="1" dirty="0" err="1" smtClean="0">
                <a:latin typeface="Calibri" panose="020F0502020204030204" pitchFamily="34" charset="0"/>
                <a:ea typeface="Calibri" panose="020F0502020204030204" pitchFamily="34" charset="0"/>
                <a:cs typeface="Times New Roman" panose="02020603050405020304" pitchFamily="18" charset="0"/>
              </a:rPr>
              <a:t>Tout</a:t>
            </a:r>
            <a:r>
              <a:rPr lang="nl-NL" b="1" dirty="0" smtClean="0">
                <a:latin typeface="Calibri" panose="020F0502020204030204" pitchFamily="34" charset="0"/>
                <a:ea typeface="Calibri" panose="020F0502020204030204" pitchFamily="34" charset="0"/>
                <a:cs typeface="Times New Roman" panose="02020603050405020304" pitchFamily="18" charset="0"/>
              </a:rPr>
              <a:t> </a:t>
            </a:r>
            <a:r>
              <a:rPr lang="nl-NL" b="1" dirty="0" err="1" smtClean="0">
                <a:latin typeface="Calibri" panose="020F0502020204030204" pitchFamily="34" charset="0"/>
                <a:ea typeface="Calibri" panose="020F0502020204030204" pitchFamily="34" charset="0"/>
                <a:cs typeface="Times New Roman" panose="02020603050405020304" pitchFamily="18" charset="0"/>
              </a:rPr>
              <a:t>est</a:t>
            </a:r>
            <a:r>
              <a:rPr lang="nl-NL" b="1" dirty="0" smtClean="0">
                <a:latin typeface="Calibri" panose="020F0502020204030204" pitchFamily="34" charset="0"/>
                <a:ea typeface="Calibri" panose="020F0502020204030204" pitchFamily="34" charset="0"/>
                <a:cs typeface="Times New Roman" panose="02020603050405020304" pitchFamily="18" charset="0"/>
              </a:rPr>
              <a:t> </a:t>
            </a:r>
            <a:r>
              <a:rPr lang="nl-NL" b="1" dirty="0" err="1" smtClean="0">
                <a:latin typeface="Calibri" panose="020F0502020204030204" pitchFamily="34" charset="0"/>
                <a:ea typeface="Calibri" panose="020F0502020204030204" pitchFamily="34" charset="0"/>
                <a:cs typeface="Times New Roman" panose="02020603050405020304" pitchFamily="18" charset="0"/>
              </a:rPr>
              <a:t>sûr</a:t>
            </a:r>
            <a:r>
              <a:rPr lang="nl-NL" b="1" dirty="0" smtClean="0">
                <a:latin typeface="Calibri" panose="020F0502020204030204" pitchFamily="34" charset="0"/>
                <a:ea typeface="Calibri" panose="020F0502020204030204" pitchFamily="34" charset="0"/>
                <a:cs typeface="Times New Roman" panose="02020603050405020304" pitchFamily="18" charset="0"/>
              </a:rPr>
              <a:t> ?</a:t>
            </a:r>
            <a:r>
              <a:rPr lang="nl-NL" dirty="0" smtClean="0">
                <a:latin typeface="Calibri" panose="020F0502020204030204" pitchFamily="34" charset="0"/>
                <a:ea typeface="Calibri" panose="020F0502020204030204" pitchFamily="34" charset="0"/>
                <a:cs typeface="Times New Roman" panose="02020603050405020304" pitchFamily="18" charset="0"/>
              </a:rPr>
              <a:t> Si </a:t>
            </a:r>
            <a:r>
              <a:rPr lang="nl-NL" dirty="0" err="1" smtClean="0">
                <a:latin typeface="Calibri" panose="020F0502020204030204" pitchFamily="34" charset="0"/>
                <a:ea typeface="Calibri" panose="020F0502020204030204" pitchFamily="34" charset="0"/>
                <a:cs typeface="Times New Roman" panose="02020603050405020304" pitchFamily="18" charset="0"/>
              </a:rPr>
              <a:t>oui</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vous</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pouvez</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démarrer</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votre</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err="1" smtClean="0">
                <a:latin typeface="Calibri" panose="020F0502020204030204" pitchFamily="34" charset="0"/>
                <a:ea typeface="Calibri" panose="020F0502020204030204" pitchFamily="34" charset="0"/>
                <a:cs typeface="Times New Roman" panose="02020603050405020304" pitchFamily="18" charset="0"/>
              </a:rPr>
              <a:t>travail</a:t>
            </a:r>
            <a:r>
              <a:rPr lang="nl-NL" dirty="0">
                <a:latin typeface="Calibri" panose="020F0502020204030204" pitchFamily="34" charset="0"/>
                <a:ea typeface="Calibri" panose="020F0502020204030204" pitchFamily="34" charset="0"/>
                <a:cs typeface="Times New Roman" panose="02020603050405020304" pitchFamily="18" charset="0"/>
              </a:rPr>
              <a:t>.</a:t>
            </a:r>
            <a:endParaRPr lang="nl-BE"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2764" y="2032728"/>
            <a:ext cx="430607" cy="254586"/>
          </a:xfrm>
          <a:prstGeom prst="rect">
            <a:avLst/>
          </a:prstGeom>
        </p:spPr>
      </p:pic>
      <p:pic>
        <p:nvPicPr>
          <p:cNvPr id="3" name="Imag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97876" y="1528515"/>
            <a:ext cx="5265910" cy="3424402"/>
          </a:xfrm>
          <a:prstGeom prst="rect">
            <a:avLst/>
          </a:prstGeom>
        </p:spPr>
      </p:pic>
    </p:spTree>
    <p:extLst>
      <p:ext uri="{BB962C8B-B14F-4D97-AF65-F5344CB8AC3E}">
        <p14:creationId xmlns:p14="http://schemas.microsoft.com/office/powerpoint/2010/main" val="56493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3</a:t>
            </a:r>
            <a:r>
              <a:rPr lang="nl-NL" sz="3000" dirty="0" smtClean="0">
                <a:solidFill>
                  <a:schemeClr val="tx1">
                    <a:lumMod val="65000"/>
                    <a:lumOff val="35000"/>
                  </a:schemeClr>
                </a:solidFill>
                <a:latin typeface="Century Gothic"/>
                <a:cs typeface="Century Gothic"/>
              </a:rPr>
              <a:t>. LMRA</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pic>
        <p:nvPicPr>
          <p:cNvPr id="3" name="Afbeelding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6333" y="154548"/>
            <a:ext cx="8901763" cy="6543832"/>
          </a:xfrm>
          <a:prstGeom prst="rect">
            <a:avLst/>
          </a:prstGeom>
        </p:spPr>
      </p:pic>
      <p:sp>
        <p:nvSpPr>
          <p:cNvPr id="10" name="Rechthoek 9"/>
          <p:cNvSpPr/>
          <p:nvPr/>
        </p:nvSpPr>
        <p:spPr>
          <a:xfrm>
            <a:off x="487835" y="1373929"/>
            <a:ext cx="2076036" cy="6151620"/>
          </a:xfrm>
          <a:prstGeom prst="rect">
            <a:avLst/>
          </a:prstGeom>
        </p:spPr>
        <p:txBody>
          <a:bodyPr wrap="square">
            <a:spAutoFit/>
          </a:bodyPr>
          <a:lstStyle/>
          <a:p>
            <a:pPr lvl="0">
              <a:lnSpc>
                <a:spcPct val="107000"/>
              </a:lnSpc>
              <a:spcAft>
                <a:spcPts val="0"/>
              </a:spcAft>
            </a:pPr>
            <a:r>
              <a:rPr lang="nl-BE" sz="2400" dirty="0" smtClean="0">
                <a:latin typeface="Calibri" panose="020F0502020204030204" pitchFamily="34" charset="0"/>
                <a:ea typeface="Calibri" panose="020F0502020204030204" pitchFamily="34" charset="0"/>
                <a:cs typeface="Times New Roman" panose="02020603050405020304" pitchFamily="18" charset="0"/>
              </a:rPr>
              <a:t>Tableau LMRA</a:t>
            </a:r>
            <a:endParaRPr lang="nl-BE"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dirty="0" smtClean="0">
                <a:latin typeface="Calibri" panose="020F0502020204030204" pitchFamily="34" charset="0"/>
                <a:ea typeface="Calibri" panose="020F0502020204030204" pitchFamily="34" charset="0"/>
                <a:cs typeface="Times New Roman" panose="02020603050405020304" pitchFamily="18" charset="0"/>
              </a:rPr>
              <a:t>En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début</a:t>
            </a:r>
            <a:r>
              <a:rPr lang="nl-BE" sz="2000" dirty="0" smtClean="0">
                <a:latin typeface="Calibri" panose="020F0502020204030204" pitchFamily="34" charset="0"/>
                <a:ea typeface="Calibri" panose="020F0502020204030204" pitchFamily="34" charset="0"/>
                <a:cs typeface="Times New Roman" panose="02020603050405020304" pitchFamily="18" charset="0"/>
              </a:rPr>
              <a:t> de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journée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000" b="1" dirty="0" smtClean="0">
                <a:latin typeface="Calibri" panose="020F0502020204030204" pitchFamily="34" charset="0"/>
                <a:ea typeface="Calibri" panose="020F0502020204030204" pitchFamily="34" charset="0"/>
                <a:cs typeface="Times New Roman" panose="02020603050405020304" pitchFamily="18" charset="0"/>
              </a:rPr>
              <a:t>Le chef d’équipe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liste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avec</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son</a:t>
            </a:r>
            <a:r>
              <a:rPr lang="nl-BE" sz="2000" dirty="0" smtClean="0">
                <a:latin typeface="Calibri" panose="020F0502020204030204" pitchFamily="34" charset="0"/>
                <a:ea typeface="Calibri" panose="020F0502020204030204" pitchFamily="34" charset="0"/>
                <a:cs typeface="Times New Roman" panose="02020603050405020304" pitchFamily="18" charset="0"/>
              </a:rPr>
              <a:t> équipe, les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dangers</a:t>
            </a:r>
            <a:r>
              <a:rPr lang="nl-BE" sz="2000" dirty="0" smtClean="0">
                <a:latin typeface="Calibri" panose="020F0502020204030204" pitchFamily="34" charset="0"/>
                <a:ea typeface="Calibri" panose="020F0502020204030204" pitchFamily="34" charset="0"/>
                <a:cs typeface="Times New Roman" panose="02020603050405020304" pitchFamily="18" charset="0"/>
              </a:rPr>
              <a:t> et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risques</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b="1" dirty="0" err="1" smtClean="0">
                <a:latin typeface="Calibri" panose="020F0502020204030204" pitchFamily="34" charset="0"/>
                <a:ea typeface="Calibri" panose="020F0502020204030204" pitchFamily="34" charset="0"/>
                <a:cs typeface="Times New Roman" panose="02020603050405020304" pitchFamily="18" charset="0"/>
              </a:rPr>
              <a:t>Envoi</a:t>
            </a:r>
            <a:r>
              <a:rPr lang="nl-BE" b="1" dirty="0" smtClean="0">
                <a:latin typeface="Calibri" panose="020F0502020204030204" pitchFamily="34" charset="0"/>
                <a:ea typeface="Calibri" panose="020F0502020204030204" pitchFamily="34" charset="0"/>
                <a:cs typeface="Times New Roman" panose="02020603050405020304" pitchFamily="18" charset="0"/>
              </a:rPr>
              <a:t> </a:t>
            </a:r>
            <a:r>
              <a:rPr lang="nl-BE" b="1" dirty="0" err="1" smtClean="0">
                <a:latin typeface="Calibri" panose="020F0502020204030204" pitchFamily="34" charset="0"/>
                <a:ea typeface="Calibri" panose="020F0502020204030204" pitchFamily="34" charset="0"/>
                <a:cs typeface="Times New Roman" panose="02020603050405020304" pitchFamily="18" charset="0"/>
              </a:rPr>
              <a:t>quotidien</a:t>
            </a:r>
            <a:r>
              <a:rPr lang="nl-BE" dirty="0" smtClean="0">
                <a:latin typeface="Calibri" panose="020F0502020204030204" pitchFamily="34" charset="0"/>
                <a:ea typeface="Calibri" panose="020F0502020204030204" pitchFamily="34" charset="0"/>
                <a:cs typeface="Times New Roman" panose="02020603050405020304" pitchFamily="18" charset="0"/>
              </a:rPr>
              <a:t> du formulaire via </a:t>
            </a:r>
            <a:r>
              <a:rPr lang="nl-B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FA</a:t>
            </a:r>
            <a:r>
              <a:rPr lang="nl-BE" dirty="0" smtClean="0">
                <a:latin typeface="Calibri" panose="020F0502020204030204" pitchFamily="34" charset="0"/>
                <a:ea typeface="Calibri" panose="020F0502020204030204" pitchFamily="34" charset="0"/>
                <a:cs typeface="Times New Roman" panose="02020603050405020304" pitchFamily="18" charset="0"/>
              </a:rPr>
              <a:t> </a:t>
            </a:r>
            <a:r>
              <a:rPr lang="nl-BE" b="1" dirty="0" smtClean="0">
                <a:latin typeface="Calibri" panose="020F0502020204030204" pitchFamily="34" charset="0"/>
                <a:ea typeface="Calibri" panose="020F0502020204030204" pitchFamily="34" charset="0"/>
                <a:cs typeface="Times New Roman" panose="02020603050405020304" pitchFamily="18" charset="0"/>
              </a:rPr>
              <a:t>: </a:t>
            </a:r>
            <a:r>
              <a:rPr lang="nl-BE" dirty="0" smtClean="0">
                <a:latin typeface="Calibri" panose="020F0502020204030204" pitchFamily="34" charset="0"/>
                <a:ea typeface="Calibri" panose="020F0502020204030204" pitchFamily="34" charset="0"/>
                <a:cs typeface="Times New Roman" panose="02020603050405020304" pitchFamily="18" charset="0"/>
              </a:rPr>
              <a:t>“formulaire LMRA“</a:t>
            </a:r>
          </a:p>
          <a:p>
            <a:pPr lvl="0">
              <a:lnSpc>
                <a:spcPct val="107000"/>
              </a:lnSpc>
              <a:spcAft>
                <a:spcPts val="0"/>
              </a:spcAft>
            </a:pPr>
            <a:r>
              <a:rPr lang="nl-B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OU FORMULAIRE DIRECT SANS TABLEAU</a:t>
            </a:r>
          </a:p>
          <a:p>
            <a:pPr lvl="0">
              <a:lnSpc>
                <a:spcPct val="107000"/>
              </a:lnSpc>
              <a:spcAft>
                <a:spcPts val="0"/>
              </a:spcAft>
            </a:pPr>
            <a:endParaRPr lang="nl-BE"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nl-BE"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2" name="Tekstvak 1"/>
          <p:cNvSpPr txBox="1"/>
          <p:nvPr/>
        </p:nvSpPr>
        <p:spPr>
          <a:xfrm>
            <a:off x="3421380" y="1600200"/>
            <a:ext cx="8100060" cy="646331"/>
          </a:xfrm>
          <a:prstGeom prst="rect">
            <a:avLst/>
          </a:prstGeom>
          <a:noFill/>
        </p:spPr>
        <p:txBody>
          <a:bodyPr wrap="square" rtlCol="0">
            <a:spAutoFit/>
          </a:bodyPr>
          <a:lstStyle/>
          <a:p>
            <a:r>
              <a:rPr lang="nl-BE" sz="3600" dirty="0" smtClean="0">
                <a:latin typeface="Freestyle Script" panose="030804020302050B0404" pitchFamily="66" charset="0"/>
              </a:rPr>
              <a:t>Taille de </a:t>
            </a:r>
            <a:r>
              <a:rPr lang="nl-BE" sz="3600" dirty="0" err="1" smtClean="0">
                <a:latin typeface="Freestyle Script" panose="030804020302050B0404" pitchFamily="66" charset="0"/>
              </a:rPr>
              <a:t>haies</a:t>
            </a:r>
            <a:endParaRPr lang="nl-BE" sz="3600" dirty="0">
              <a:latin typeface="Freestyle Script" panose="030804020302050B0404" pitchFamily="66" charset="0"/>
            </a:endParaRPr>
          </a:p>
        </p:txBody>
      </p:sp>
      <p:sp>
        <p:nvSpPr>
          <p:cNvPr id="12" name="Tekstvak 11"/>
          <p:cNvSpPr txBox="1"/>
          <p:nvPr/>
        </p:nvSpPr>
        <p:spPr>
          <a:xfrm>
            <a:off x="3421380" y="2910256"/>
            <a:ext cx="3718560" cy="2308324"/>
          </a:xfrm>
          <a:prstGeom prst="rect">
            <a:avLst/>
          </a:prstGeom>
          <a:noFill/>
        </p:spPr>
        <p:txBody>
          <a:bodyPr wrap="square" rtlCol="0">
            <a:spAutoFit/>
          </a:bodyPr>
          <a:lstStyle/>
          <a:p>
            <a:r>
              <a:rPr lang="nl-BE" sz="3600" dirty="0" err="1" smtClean="0">
                <a:latin typeface="Freestyle Script" panose="030804020302050B0404" pitchFamily="66" charset="0"/>
              </a:rPr>
              <a:t>Présence</a:t>
            </a:r>
            <a:r>
              <a:rPr lang="nl-BE" sz="3600" dirty="0" smtClean="0">
                <a:latin typeface="Freestyle Script" panose="030804020302050B0404" pitchFamily="66" charset="0"/>
              </a:rPr>
              <a:t> </a:t>
            </a:r>
            <a:r>
              <a:rPr lang="nl-BE" sz="3600" dirty="0" err="1" smtClean="0">
                <a:latin typeface="Freestyle Script" panose="030804020302050B0404" pitchFamily="66" charset="0"/>
              </a:rPr>
              <a:t>d’éléments</a:t>
            </a:r>
            <a:r>
              <a:rPr lang="nl-BE" sz="3600" dirty="0" smtClean="0">
                <a:latin typeface="Freestyle Script" panose="030804020302050B0404" pitchFamily="66" charset="0"/>
              </a:rPr>
              <a:t> </a:t>
            </a:r>
            <a:r>
              <a:rPr lang="nl-BE" sz="3600" dirty="0" err="1" smtClean="0">
                <a:latin typeface="Freestyle Script" panose="030804020302050B0404" pitchFamily="66" charset="0"/>
              </a:rPr>
              <a:t>indésirables</a:t>
            </a:r>
            <a:r>
              <a:rPr lang="nl-BE" sz="3600" dirty="0" smtClean="0">
                <a:latin typeface="Freestyle Script" panose="030804020302050B0404" pitchFamily="66" charset="0"/>
              </a:rPr>
              <a:t> dans les </a:t>
            </a:r>
            <a:r>
              <a:rPr lang="nl-BE" sz="3600" dirty="0" err="1" smtClean="0">
                <a:latin typeface="Freestyle Script" panose="030804020302050B0404" pitchFamily="66" charset="0"/>
              </a:rPr>
              <a:t>haies</a:t>
            </a:r>
            <a:r>
              <a:rPr lang="nl-BE" sz="3600" dirty="0" smtClean="0">
                <a:latin typeface="Freestyle Script" panose="030804020302050B0404" pitchFamily="66" charset="0"/>
              </a:rPr>
              <a:t>.</a:t>
            </a:r>
          </a:p>
          <a:p>
            <a:r>
              <a:rPr lang="nl-BE" sz="3600" dirty="0" err="1" smtClean="0">
                <a:latin typeface="Freestyle Script" panose="030804020302050B0404" pitchFamily="66" charset="0"/>
              </a:rPr>
              <a:t>Présence</a:t>
            </a:r>
            <a:r>
              <a:rPr lang="nl-BE" sz="3600" dirty="0" smtClean="0">
                <a:latin typeface="Freestyle Script" panose="030804020302050B0404" pitchFamily="66" charset="0"/>
              </a:rPr>
              <a:t> de </a:t>
            </a:r>
            <a:r>
              <a:rPr lang="nl-BE" sz="3600" dirty="0" err="1" smtClean="0">
                <a:latin typeface="Freestyle Script" panose="030804020302050B0404" pitchFamily="66" charset="0"/>
              </a:rPr>
              <a:t>déchets</a:t>
            </a:r>
            <a:r>
              <a:rPr lang="nl-BE" sz="3600" dirty="0" smtClean="0">
                <a:latin typeface="Freestyle Script" panose="030804020302050B0404" pitchFamily="66" charset="0"/>
              </a:rPr>
              <a:t> dans </a:t>
            </a:r>
            <a:r>
              <a:rPr lang="nl-BE" sz="3600" dirty="0" err="1" smtClean="0">
                <a:latin typeface="Freestyle Script" panose="030804020302050B0404" pitchFamily="66" charset="0"/>
              </a:rPr>
              <a:t>l’herbe</a:t>
            </a:r>
            <a:r>
              <a:rPr lang="nl-BE" sz="3600" dirty="0" smtClean="0">
                <a:latin typeface="Freestyle Script" panose="030804020302050B0404" pitchFamily="66" charset="0"/>
              </a:rPr>
              <a:t> </a:t>
            </a:r>
            <a:r>
              <a:rPr lang="nl-BE" sz="3600" dirty="0" err="1" smtClean="0">
                <a:latin typeface="Freestyle Script" panose="030804020302050B0404" pitchFamily="66" charset="0"/>
              </a:rPr>
              <a:t>humide</a:t>
            </a:r>
            <a:r>
              <a:rPr lang="nl-BE" sz="3600" dirty="0" smtClean="0">
                <a:latin typeface="Freestyle Script" panose="030804020302050B0404" pitchFamily="66" charset="0"/>
              </a:rPr>
              <a:t>.</a:t>
            </a:r>
            <a:endParaRPr lang="nl-BE" sz="3600" dirty="0">
              <a:latin typeface="Freestyle Script" panose="030804020302050B0404" pitchFamily="66" charset="0"/>
            </a:endParaRPr>
          </a:p>
        </p:txBody>
      </p:sp>
      <p:sp>
        <p:nvSpPr>
          <p:cNvPr id="13" name="Tekstvak 12"/>
          <p:cNvSpPr txBox="1"/>
          <p:nvPr/>
        </p:nvSpPr>
        <p:spPr>
          <a:xfrm>
            <a:off x="7360126" y="2897276"/>
            <a:ext cx="3903025" cy="2308324"/>
          </a:xfrm>
          <a:prstGeom prst="rect">
            <a:avLst/>
          </a:prstGeom>
          <a:noFill/>
        </p:spPr>
        <p:txBody>
          <a:bodyPr wrap="square" rtlCol="0">
            <a:spAutoFit/>
          </a:bodyPr>
          <a:lstStyle/>
          <a:p>
            <a:r>
              <a:rPr lang="nl-BE" sz="3600" dirty="0" err="1" smtClean="0">
                <a:latin typeface="Freestyle Script" panose="030804020302050B0404" pitchFamily="66" charset="0"/>
              </a:rPr>
              <a:t>Rester</a:t>
            </a:r>
            <a:r>
              <a:rPr lang="nl-BE" sz="3600" dirty="0" smtClean="0">
                <a:latin typeface="Freestyle Script" panose="030804020302050B0404" pitchFamily="66" charset="0"/>
              </a:rPr>
              <a:t> à </a:t>
            </a:r>
            <a:r>
              <a:rPr lang="nl-BE" sz="3600" dirty="0" err="1" smtClean="0">
                <a:latin typeface="Freestyle Script" panose="030804020302050B0404" pitchFamily="66" charset="0"/>
              </a:rPr>
              <a:t>distance</a:t>
            </a:r>
            <a:r>
              <a:rPr lang="nl-BE" sz="3600" dirty="0" smtClean="0">
                <a:latin typeface="Freestyle Script" panose="030804020302050B0404" pitchFamily="66" charset="0"/>
              </a:rPr>
              <a:t> </a:t>
            </a:r>
            <a:r>
              <a:rPr lang="nl-BE" sz="3600" dirty="0" err="1" smtClean="0">
                <a:latin typeface="Freestyle Script" panose="030804020302050B0404" pitchFamily="66" charset="0"/>
              </a:rPr>
              <a:t>raisonnable</a:t>
            </a:r>
            <a:r>
              <a:rPr lang="nl-BE" sz="3600" dirty="0" smtClean="0">
                <a:latin typeface="Freestyle Script" panose="030804020302050B0404" pitchFamily="66" charset="0"/>
              </a:rPr>
              <a:t> des </a:t>
            </a:r>
            <a:r>
              <a:rPr lang="nl-BE" sz="3600" dirty="0" err="1" smtClean="0">
                <a:latin typeface="Freestyle Script" panose="030804020302050B0404" pitchFamily="66" charset="0"/>
              </a:rPr>
              <a:t>poteaux</a:t>
            </a:r>
            <a:r>
              <a:rPr lang="nl-BE" sz="3600" dirty="0" smtClean="0">
                <a:latin typeface="Freestyle Script" panose="030804020302050B0404" pitchFamily="66" charset="0"/>
              </a:rPr>
              <a:t> </a:t>
            </a:r>
            <a:r>
              <a:rPr lang="nl-BE" sz="3600" dirty="0" err="1" smtClean="0">
                <a:latin typeface="Freestyle Script" panose="030804020302050B0404" pitchFamily="66" charset="0"/>
              </a:rPr>
              <a:t>métalliques</a:t>
            </a:r>
            <a:r>
              <a:rPr lang="nl-BE" sz="3600" dirty="0" smtClean="0">
                <a:latin typeface="Freestyle Script" panose="030804020302050B0404" pitchFamily="66" charset="0"/>
              </a:rPr>
              <a:t>. </a:t>
            </a:r>
            <a:r>
              <a:rPr lang="nl-BE" sz="3600" dirty="0" err="1" smtClean="0">
                <a:latin typeface="Freestyle Script" panose="030804020302050B0404" pitchFamily="66" charset="0"/>
              </a:rPr>
              <a:t>Ramasser</a:t>
            </a:r>
            <a:r>
              <a:rPr lang="nl-BE" sz="3600" dirty="0" smtClean="0">
                <a:latin typeface="Freestyle Script" panose="030804020302050B0404" pitchFamily="66" charset="0"/>
              </a:rPr>
              <a:t> </a:t>
            </a:r>
            <a:r>
              <a:rPr lang="nl-BE" sz="3600" dirty="0" err="1" smtClean="0">
                <a:latin typeface="Freestyle Script" panose="030804020302050B0404" pitchFamily="66" charset="0"/>
              </a:rPr>
              <a:t>préalablement</a:t>
            </a:r>
            <a:r>
              <a:rPr lang="nl-BE" sz="3600" dirty="0" smtClean="0">
                <a:latin typeface="Freestyle Script" panose="030804020302050B0404" pitchFamily="66" charset="0"/>
              </a:rPr>
              <a:t> les </a:t>
            </a:r>
            <a:r>
              <a:rPr lang="nl-BE" sz="3600" dirty="0" err="1" smtClean="0">
                <a:latin typeface="Freestyle Script" panose="030804020302050B0404" pitchFamily="66" charset="0"/>
              </a:rPr>
              <a:t>déchets</a:t>
            </a:r>
            <a:r>
              <a:rPr lang="nl-BE" sz="3600" dirty="0" smtClean="0">
                <a:latin typeface="Freestyle Script" panose="030804020302050B0404" pitchFamily="66" charset="0"/>
              </a:rPr>
              <a:t> </a:t>
            </a:r>
            <a:r>
              <a:rPr lang="nl-BE" sz="3600" dirty="0" err="1" smtClean="0">
                <a:latin typeface="Freestyle Script" panose="030804020302050B0404" pitchFamily="66" charset="0"/>
              </a:rPr>
              <a:t>ou</a:t>
            </a:r>
            <a:r>
              <a:rPr lang="nl-BE" sz="3600" dirty="0" smtClean="0">
                <a:latin typeface="Freestyle Script" panose="030804020302050B0404" pitchFamily="66" charset="0"/>
              </a:rPr>
              <a:t> les </a:t>
            </a:r>
            <a:r>
              <a:rPr lang="nl-BE" sz="3600" dirty="0" err="1" smtClean="0">
                <a:latin typeface="Freestyle Script" panose="030804020302050B0404" pitchFamily="66" charset="0"/>
              </a:rPr>
              <a:t>baliser</a:t>
            </a:r>
            <a:r>
              <a:rPr lang="nl-BE" sz="3600" dirty="0">
                <a:latin typeface="Freestyle Script" panose="030804020302050B0404" pitchFamily="66" charset="0"/>
              </a:rPr>
              <a:t>.</a:t>
            </a:r>
          </a:p>
        </p:txBody>
      </p:sp>
      <p:sp>
        <p:nvSpPr>
          <p:cNvPr id="14" name="Tekstvak 13"/>
          <p:cNvSpPr txBox="1"/>
          <p:nvPr/>
        </p:nvSpPr>
        <p:spPr>
          <a:xfrm>
            <a:off x="2911077" y="5533179"/>
            <a:ext cx="6425999" cy="1200329"/>
          </a:xfrm>
          <a:prstGeom prst="rect">
            <a:avLst/>
          </a:prstGeom>
          <a:noFill/>
        </p:spPr>
        <p:txBody>
          <a:bodyPr wrap="square" rtlCol="0">
            <a:spAutoFit/>
          </a:bodyPr>
          <a:lstStyle/>
          <a:p>
            <a:r>
              <a:rPr lang="nl-BE" sz="3600" dirty="0" err="1" smtClean="0">
                <a:latin typeface="Freestyle Script" panose="030804020302050B0404" pitchFamily="66" charset="0"/>
              </a:rPr>
              <a:t>Chaussures</a:t>
            </a:r>
            <a:r>
              <a:rPr lang="nl-BE" sz="3600" dirty="0" smtClean="0">
                <a:latin typeface="Freestyle Script" panose="030804020302050B0404" pitchFamily="66" charset="0"/>
              </a:rPr>
              <a:t> de </a:t>
            </a:r>
            <a:r>
              <a:rPr lang="nl-BE" sz="3600" dirty="0" err="1" smtClean="0">
                <a:latin typeface="Freestyle Script" panose="030804020302050B0404" pitchFamily="66" charset="0"/>
              </a:rPr>
              <a:t>sécurité</a:t>
            </a:r>
            <a:r>
              <a:rPr lang="nl-BE" sz="3600" dirty="0" smtClean="0">
                <a:latin typeface="Freestyle Script" panose="030804020302050B0404" pitchFamily="66" charset="0"/>
              </a:rPr>
              <a:t>, </a:t>
            </a:r>
            <a:r>
              <a:rPr lang="nl-BE" sz="3600" dirty="0" err="1" smtClean="0">
                <a:latin typeface="Freestyle Script" panose="030804020302050B0404" pitchFamily="66" charset="0"/>
              </a:rPr>
              <a:t>lunettes</a:t>
            </a:r>
            <a:r>
              <a:rPr lang="nl-BE" sz="3600" dirty="0" smtClean="0">
                <a:latin typeface="Freestyle Script" panose="030804020302050B0404" pitchFamily="66" charset="0"/>
              </a:rPr>
              <a:t> de </a:t>
            </a:r>
            <a:r>
              <a:rPr lang="nl-BE" sz="3600" dirty="0" err="1" smtClean="0">
                <a:latin typeface="Freestyle Script" panose="030804020302050B0404" pitchFamily="66" charset="0"/>
              </a:rPr>
              <a:t>sécurité</a:t>
            </a:r>
            <a:r>
              <a:rPr lang="nl-BE" sz="3600" dirty="0" smtClean="0">
                <a:latin typeface="Freestyle Script" panose="030804020302050B0404" pitchFamily="66" charset="0"/>
              </a:rPr>
              <a:t>, </a:t>
            </a:r>
            <a:r>
              <a:rPr lang="nl-BE" sz="3600" dirty="0" err="1" smtClean="0">
                <a:latin typeface="Freestyle Script" panose="030804020302050B0404" pitchFamily="66" charset="0"/>
              </a:rPr>
              <a:t>bouchons</a:t>
            </a:r>
            <a:r>
              <a:rPr lang="nl-BE" sz="3600" dirty="0" smtClean="0">
                <a:latin typeface="Freestyle Script" panose="030804020302050B0404" pitchFamily="66" charset="0"/>
              </a:rPr>
              <a:t> </a:t>
            </a:r>
            <a:r>
              <a:rPr lang="nl-BE" sz="3600" dirty="0" err="1" smtClean="0">
                <a:latin typeface="Freestyle Script" panose="030804020302050B0404" pitchFamily="66" charset="0"/>
              </a:rPr>
              <a:t>d’oreilles</a:t>
            </a:r>
            <a:endParaRPr lang="nl-BE" sz="3600" dirty="0">
              <a:latin typeface="Freestyle Script" panose="030804020302050B0404" pitchFamily="66" charset="0"/>
            </a:endParaRPr>
          </a:p>
        </p:txBody>
      </p:sp>
      <p:sp>
        <p:nvSpPr>
          <p:cNvPr id="15" name="Tekstvak 14"/>
          <p:cNvSpPr txBox="1"/>
          <p:nvPr/>
        </p:nvSpPr>
        <p:spPr>
          <a:xfrm>
            <a:off x="8864142" y="899453"/>
            <a:ext cx="2022933" cy="646331"/>
          </a:xfrm>
          <a:prstGeom prst="rect">
            <a:avLst/>
          </a:prstGeom>
          <a:noFill/>
        </p:spPr>
        <p:txBody>
          <a:bodyPr wrap="square" rtlCol="0">
            <a:spAutoFit/>
          </a:bodyPr>
          <a:lstStyle/>
          <a:p>
            <a:r>
              <a:rPr lang="nl-BE" sz="3600" dirty="0" smtClean="0">
                <a:latin typeface="Freestyle Script" panose="030804020302050B0404" pitchFamily="66" charset="0"/>
              </a:rPr>
              <a:t>B20xxx</a:t>
            </a:r>
            <a:endParaRPr lang="nl-BE" sz="3600" dirty="0">
              <a:latin typeface="Freestyle Script" panose="030804020302050B0404" pitchFamily="66" charset="0"/>
            </a:endParaRPr>
          </a:p>
        </p:txBody>
      </p:sp>
      <p:sp>
        <p:nvSpPr>
          <p:cNvPr id="16" name="Tekstvak 15"/>
          <p:cNvSpPr txBox="1"/>
          <p:nvPr/>
        </p:nvSpPr>
        <p:spPr>
          <a:xfrm>
            <a:off x="8864141" y="389174"/>
            <a:ext cx="2022933" cy="646331"/>
          </a:xfrm>
          <a:prstGeom prst="rect">
            <a:avLst/>
          </a:prstGeom>
          <a:noFill/>
        </p:spPr>
        <p:txBody>
          <a:bodyPr wrap="square" rtlCol="0">
            <a:spAutoFit/>
          </a:bodyPr>
          <a:lstStyle/>
          <a:p>
            <a:r>
              <a:rPr lang="nl-BE" sz="3600" dirty="0" smtClean="0">
                <a:latin typeface="Freestyle Script" panose="030804020302050B0404" pitchFamily="66" charset="0"/>
              </a:rPr>
              <a:t>Chef d’équipe</a:t>
            </a:r>
            <a:endParaRPr lang="nl-BE" sz="3600" dirty="0">
              <a:latin typeface="Freestyle Script" panose="030804020302050B0404" pitchFamily="66" charset="0"/>
            </a:endParaRPr>
          </a:p>
        </p:txBody>
      </p:sp>
      <p:sp>
        <p:nvSpPr>
          <p:cNvPr id="17" name="Tekstvak 16"/>
          <p:cNvSpPr txBox="1"/>
          <p:nvPr/>
        </p:nvSpPr>
        <p:spPr>
          <a:xfrm>
            <a:off x="9745520" y="5407838"/>
            <a:ext cx="587200" cy="646331"/>
          </a:xfrm>
          <a:prstGeom prst="rect">
            <a:avLst/>
          </a:prstGeom>
          <a:noFill/>
        </p:spPr>
        <p:txBody>
          <a:bodyPr wrap="square" rtlCol="0">
            <a:spAutoFit/>
          </a:bodyPr>
          <a:lstStyle/>
          <a:p>
            <a:r>
              <a:rPr lang="nl-BE" sz="3600" dirty="0" smtClean="0">
                <a:latin typeface="Freestyle Script" panose="030804020302050B0404" pitchFamily="66" charset="0"/>
              </a:rPr>
              <a:t>X</a:t>
            </a:r>
            <a:endParaRPr lang="nl-BE" sz="3600" dirty="0">
              <a:latin typeface="Freestyle Script" panose="030804020302050B0404" pitchFamily="66" charset="0"/>
            </a:endParaRPr>
          </a:p>
        </p:txBody>
      </p:sp>
    </p:spTree>
    <p:extLst>
      <p:ext uri="{BB962C8B-B14F-4D97-AF65-F5344CB8AC3E}">
        <p14:creationId xmlns:p14="http://schemas.microsoft.com/office/powerpoint/2010/main" val="38550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2"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68658" y="690008"/>
            <a:ext cx="10318417" cy="553998"/>
          </a:xfrm>
          <a:prstGeom prst="rect">
            <a:avLst/>
          </a:prstGeom>
          <a:noFill/>
        </p:spPr>
        <p:txBody>
          <a:bodyPr wrap="square" rtlCol="0">
            <a:spAutoFit/>
          </a:bodyPr>
          <a:lstStyle/>
          <a:p>
            <a:r>
              <a:rPr lang="nl-NL" sz="3000" dirty="0">
                <a:solidFill>
                  <a:schemeClr val="tx1">
                    <a:lumMod val="65000"/>
                    <a:lumOff val="35000"/>
                  </a:schemeClr>
                </a:solidFill>
                <a:latin typeface="Century Gothic"/>
                <a:cs typeface="Century Gothic"/>
              </a:rPr>
              <a:t>4</a:t>
            </a:r>
            <a:r>
              <a:rPr lang="nl-NL" sz="3000" dirty="0" smtClean="0">
                <a:solidFill>
                  <a:schemeClr val="tx1">
                    <a:lumMod val="65000"/>
                    <a:lumOff val="35000"/>
                  </a:schemeClr>
                </a:solidFill>
                <a:latin typeface="Century Gothic"/>
                <a:cs typeface="Century Gothic"/>
              </a:rPr>
              <a:t>. </a:t>
            </a:r>
            <a:r>
              <a:rPr lang="nl-NL" sz="3000" dirty="0" err="1" smtClean="0">
                <a:solidFill>
                  <a:schemeClr val="tx1">
                    <a:lumMod val="65000"/>
                    <a:lumOff val="35000"/>
                  </a:schemeClr>
                </a:solidFill>
                <a:latin typeface="Century Gothic"/>
                <a:cs typeface="Century Gothic"/>
              </a:rPr>
              <a:t>Situations</a:t>
            </a:r>
            <a:r>
              <a:rPr lang="nl-NL" sz="3000" dirty="0" smtClean="0">
                <a:solidFill>
                  <a:schemeClr val="tx1">
                    <a:lumMod val="65000"/>
                    <a:lumOff val="35000"/>
                  </a:schemeClr>
                </a:solidFill>
                <a:latin typeface="Century Gothic"/>
                <a:cs typeface="Century Gothic"/>
              </a:rPr>
              <a:t> </a:t>
            </a:r>
            <a:r>
              <a:rPr lang="nl-NL" sz="3000" dirty="0" err="1" smtClean="0">
                <a:solidFill>
                  <a:schemeClr val="tx1">
                    <a:lumMod val="65000"/>
                    <a:lumOff val="35000"/>
                  </a:schemeClr>
                </a:solidFill>
                <a:latin typeface="Century Gothic"/>
                <a:cs typeface="Century Gothic"/>
              </a:rPr>
              <a:t>dangereuses</a:t>
            </a:r>
            <a:r>
              <a:rPr lang="nl-NL" sz="3000" dirty="0" smtClean="0">
                <a:solidFill>
                  <a:schemeClr val="tx1">
                    <a:lumMod val="65000"/>
                    <a:lumOff val="35000"/>
                  </a:schemeClr>
                </a:solidFill>
                <a:latin typeface="Century Gothic"/>
                <a:cs typeface="Century Gothic"/>
              </a:rPr>
              <a:t>, </a:t>
            </a:r>
            <a:r>
              <a:rPr lang="nl-NL" sz="3000" dirty="0" err="1" smtClean="0">
                <a:solidFill>
                  <a:schemeClr val="tx1">
                    <a:lumMod val="65000"/>
                    <a:lumOff val="35000"/>
                  </a:schemeClr>
                </a:solidFill>
                <a:latin typeface="Century Gothic"/>
                <a:cs typeface="Century Gothic"/>
              </a:rPr>
              <a:t>incidents</a:t>
            </a:r>
            <a:r>
              <a:rPr lang="nl-NL" sz="3000" dirty="0" smtClean="0">
                <a:solidFill>
                  <a:schemeClr val="tx1">
                    <a:lumMod val="65000"/>
                    <a:lumOff val="35000"/>
                  </a:schemeClr>
                </a:solidFill>
                <a:latin typeface="Century Gothic"/>
                <a:cs typeface="Century Gothic"/>
              </a:rPr>
              <a:t> et </a:t>
            </a:r>
            <a:r>
              <a:rPr lang="nl-NL" sz="3000" dirty="0" err="1" smtClean="0">
                <a:solidFill>
                  <a:schemeClr val="tx1">
                    <a:lumMod val="65000"/>
                    <a:lumOff val="35000"/>
                  </a:schemeClr>
                </a:solidFill>
                <a:latin typeface="Century Gothic"/>
                <a:cs typeface="Century Gothic"/>
              </a:rPr>
              <a:t>accidents</a:t>
            </a:r>
            <a:endParaRPr lang="nl-NL" sz="3000" dirty="0">
              <a:solidFill>
                <a:schemeClr val="tx1">
                  <a:lumMod val="65000"/>
                  <a:lumOff val="35000"/>
                </a:schemeClr>
              </a:solidFill>
              <a:latin typeface="Century Gothic"/>
              <a:cs typeface="Century Gothic"/>
            </a:endParaRPr>
          </a:p>
        </p:txBody>
      </p:sp>
      <p:grpSp>
        <p:nvGrpSpPr>
          <p:cNvPr id="5" name="Groeperen 22"/>
          <p:cNvGrpSpPr/>
          <p:nvPr/>
        </p:nvGrpSpPr>
        <p:grpSpPr>
          <a:xfrm>
            <a:off x="785983" y="560085"/>
            <a:ext cx="584991" cy="134646"/>
            <a:chOff x="1879600" y="2072640"/>
            <a:chExt cx="617986" cy="142240"/>
          </a:xfrm>
        </p:grpSpPr>
        <p:sp>
          <p:nvSpPr>
            <p:cNvPr id="6" name="Rechthoek 5"/>
            <p:cNvSpPr/>
            <p:nvPr/>
          </p:nvSpPr>
          <p:spPr>
            <a:xfrm>
              <a:off x="1879600" y="2072640"/>
              <a:ext cx="142240" cy="142240"/>
            </a:xfrm>
            <a:prstGeom prst="rect">
              <a:avLst/>
            </a:prstGeom>
            <a:solidFill>
              <a:srgbClr val="62A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046385" y="2072640"/>
              <a:ext cx="142240" cy="142240"/>
            </a:xfrm>
            <a:prstGeom prst="rect">
              <a:avLst/>
            </a:prstGeom>
            <a:solidFill>
              <a:srgbClr val="4D5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2201005" y="2072640"/>
              <a:ext cx="142240" cy="142240"/>
            </a:xfrm>
            <a:prstGeom prst="rect">
              <a:avLst/>
            </a:prstGeom>
            <a:solidFill>
              <a:srgbClr val="2A5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355346" y="2072640"/>
              <a:ext cx="142240" cy="142240"/>
            </a:xfrm>
            <a:prstGeom prst="rect">
              <a:avLst/>
            </a:prstGeom>
            <a:solidFill>
              <a:srgbClr val="B51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9926" y="5407838"/>
            <a:ext cx="1131074" cy="1131074"/>
          </a:xfrm>
          <a:prstGeom prst="rect">
            <a:avLst/>
          </a:prstGeom>
        </p:spPr>
      </p:pic>
      <p:sp>
        <p:nvSpPr>
          <p:cNvPr id="10" name="Rechthoek 9"/>
          <p:cNvSpPr/>
          <p:nvPr/>
        </p:nvSpPr>
        <p:spPr>
          <a:xfrm>
            <a:off x="4389520" y="1528516"/>
            <a:ext cx="3384842" cy="421654"/>
          </a:xfrm>
          <a:prstGeom prst="rect">
            <a:avLst/>
          </a:prstGeom>
        </p:spPr>
        <p:txBody>
          <a:bodyPr wrap="square">
            <a:spAutoFit/>
          </a:bodyPr>
          <a:lstStyle/>
          <a:p>
            <a:pPr lvl="0">
              <a:lnSpc>
                <a:spcPct val="107000"/>
              </a:lnSpc>
              <a:spcAft>
                <a:spcPts val="0"/>
              </a:spcAft>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Qu’est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qu’un</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smtClean="0">
                <a:latin typeface="Calibri" panose="020F0502020204030204" pitchFamily="34" charset="0"/>
                <a:ea typeface="Calibri" panose="020F0502020204030204" pitchFamily="34" charset="0"/>
                <a:cs typeface="Times New Roman" panose="02020603050405020304" pitchFamily="18" charset="0"/>
              </a:rPr>
              <a:t>incident </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endParaRPr lang="nl-BE" sz="1600" dirty="0" smtClean="0">
              <a:latin typeface="Calibri" panose="020F0502020204030204" pitchFamily="34" charset="0"/>
              <a:ea typeface="Calibri" panose="020F0502020204030204" pitchFamily="34" charset="0"/>
              <a:cs typeface="Times New Roman" panose="02020603050405020304" pitchFamily="18" charset="0"/>
            </a:endParaRPr>
          </a:p>
        </p:txBody>
      </p:sp>
      <p:grpSp>
        <p:nvGrpSpPr>
          <p:cNvPr id="439" name="Groep 438"/>
          <p:cNvGrpSpPr/>
          <p:nvPr/>
        </p:nvGrpSpPr>
        <p:grpSpPr>
          <a:xfrm>
            <a:off x="262853" y="2239559"/>
            <a:ext cx="3589024" cy="2764891"/>
            <a:chOff x="262853" y="2239559"/>
            <a:chExt cx="3589024" cy="2764891"/>
          </a:xfrm>
        </p:grpSpPr>
        <p:grpSp>
          <p:nvGrpSpPr>
            <p:cNvPr id="173" name="Groep 172"/>
            <p:cNvGrpSpPr/>
            <p:nvPr/>
          </p:nvGrpSpPr>
          <p:grpSpPr>
            <a:xfrm>
              <a:off x="262853" y="2239559"/>
              <a:ext cx="3589024" cy="2391690"/>
              <a:chOff x="567643" y="3464165"/>
              <a:chExt cx="3589024" cy="2391690"/>
            </a:xfrm>
            <a:solidFill>
              <a:srgbClr val="CC3300"/>
            </a:solidFill>
          </p:grpSpPr>
          <p:grpSp>
            <p:nvGrpSpPr>
              <p:cNvPr id="55" name="Groep 54"/>
              <p:cNvGrpSpPr/>
              <p:nvPr/>
            </p:nvGrpSpPr>
            <p:grpSpPr>
              <a:xfrm>
                <a:off x="567643" y="5652655"/>
                <a:ext cx="3362224" cy="203200"/>
                <a:chOff x="577076" y="3823855"/>
                <a:chExt cx="3362224" cy="203200"/>
              </a:xfrm>
              <a:grpFill/>
            </p:grpSpPr>
            <p:sp>
              <p:nvSpPr>
                <p:cNvPr id="15" name="Kubus 14"/>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Kubus 15"/>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Kubus 16"/>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Kubus 17"/>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Kubus 18"/>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Kubus 19"/>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Kubus 20"/>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Kubus 21"/>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56" name="Groep 55"/>
              <p:cNvGrpSpPr/>
              <p:nvPr/>
            </p:nvGrpSpPr>
            <p:grpSpPr>
              <a:xfrm>
                <a:off x="784793" y="5470237"/>
                <a:ext cx="3362224" cy="203200"/>
                <a:chOff x="577076" y="3823855"/>
                <a:chExt cx="3362224" cy="203200"/>
              </a:xfrm>
              <a:grpFill/>
            </p:grpSpPr>
            <p:sp>
              <p:nvSpPr>
                <p:cNvPr id="57" name="Kubus 56"/>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8" name="Kubus 57"/>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9" name="Kubus 58"/>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Kubus 59"/>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1" name="Kubus 60"/>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2" name="Kubus 61"/>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3" name="Kubus 62"/>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4" name="Kubus 63"/>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65" name="Groep 64"/>
              <p:cNvGrpSpPr/>
              <p:nvPr/>
            </p:nvGrpSpPr>
            <p:grpSpPr>
              <a:xfrm>
                <a:off x="567653" y="5309755"/>
                <a:ext cx="3362224" cy="203200"/>
                <a:chOff x="577076" y="3823855"/>
                <a:chExt cx="3362224" cy="203200"/>
              </a:xfrm>
              <a:grpFill/>
            </p:grpSpPr>
            <p:sp>
              <p:nvSpPr>
                <p:cNvPr id="66" name="Kubus 65"/>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7" name="Kubus 66"/>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8" name="Kubus 67"/>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9" name="Kubus 68"/>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0" name="Kubus 69"/>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1" name="Kubus 70"/>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2" name="Kubus 71"/>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 name="Kubus 72"/>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74" name="Groep 73"/>
              <p:cNvGrpSpPr/>
              <p:nvPr/>
            </p:nvGrpSpPr>
            <p:grpSpPr>
              <a:xfrm>
                <a:off x="774020" y="5140039"/>
                <a:ext cx="3362224" cy="203200"/>
                <a:chOff x="577076" y="3823855"/>
                <a:chExt cx="3362224" cy="203200"/>
              </a:xfrm>
              <a:grpFill/>
            </p:grpSpPr>
            <p:sp>
              <p:nvSpPr>
                <p:cNvPr id="75" name="Kubus 74"/>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6" name="Kubus 75"/>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7" name="Kubus 76"/>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8" name="Kubus 77"/>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Kubus 78"/>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0" name="Kubus 79"/>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1" name="Kubus 80"/>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2" name="Kubus 81"/>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83" name="Groep 82"/>
              <p:cNvGrpSpPr/>
              <p:nvPr/>
            </p:nvGrpSpPr>
            <p:grpSpPr>
              <a:xfrm>
                <a:off x="582147" y="4978402"/>
                <a:ext cx="3362224" cy="203200"/>
                <a:chOff x="577076" y="3823855"/>
                <a:chExt cx="3362224" cy="203200"/>
              </a:xfrm>
              <a:grpFill/>
            </p:grpSpPr>
            <p:sp>
              <p:nvSpPr>
                <p:cNvPr id="84" name="Kubus 83"/>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5" name="Kubus 84"/>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6" name="Kubus 85"/>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7" name="Kubus 86"/>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8" name="Kubus 87"/>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9" name="Kubus 88"/>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0" name="Kubus 89"/>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1" name="Kubus 90"/>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92" name="Groep 91"/>
              <p:cNvGrpSpPr/>
              <p:nvPr/>
            </p:nvGrpSpPr>
            <p:grpSpPr>
              <a:xfrm>
                <a:off x="784793" y="4807531"/>
                <a:ext cx="3362224" cy="203200"/>
                <a:chOff x="577076" y="3823855"/>
                <a:chExt cx="3362224" cy="203200"/>
              </a:xfrm>
              <a:grpFill/>
            </p:grpSpPr>
            <p:sp>
              <p:nvSpPr>
                <p:cNvPr id="93" name="Kubus 92"/>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4" name="Kubus 93"/>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5" name="Kubus 94"/>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Kubus 95"/>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7" name="Kubus 96"/>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8" name="Kubus 97"/>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9" name="Kubus 98"/>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 name="Kubus 99"/>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01" name="Groep 100"/>
              <p:cNvGrpSpPr/>
              <p:nvPr/>
            </p:nvGrpSpPr>
            <p:grpSpPr>
              <a:xfrm>
                <a:off x="577388" y="4655131"/>
                <a:ext cx="3362224" cy="203200"/>
                <a:chOff x="577076" y="3823855"/>
                <a:chExt cx="3362224" cy="203200"/>
              </a:xfrm>
              <a:grpFill/>
            </p:grpSpPr>
            <p:sp>
              <p:nvSpPr>
                <p:cNvPr id="102" name="Kubus 101"/>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3" name="Kubus 102"/>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4" name="Kubus 103"/>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5" name="Kubus 104"/>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6" name="Kubus 105"/>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7" name="Kubus 106"/>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8" name="Kubus 107"/>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9" name="Kubus 108"/>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10" name="Groep 109"/>
              <p:cNvGrpSpPr/>
              <p:nvPr/>
            </p:nvGrpSpPr>
            <p:grpSpPr>
              <a:xfrm>
                <a:off x="794443" y="4476180"/>
                <a:ext cx="3362224" cy="203200"/>
                <a:chOff x="577076" y="3823855"/>
                <a:chExt cx="3362224" cy="203200"/>
              </a:xfrm>
              <a:grpFill/>
            </p:grpSpPr>
            <p:sp>
              <p:nvSpPr>
                <p:cNvPr id="111" name="Kubus 110"/>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2" name="Kubus 111"/>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3" name="Kubus 112"/>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4" name="Kubus 113"/>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5" name="Kubus 114"/>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6" name="Kubus 115"/>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7" name="Kubus 116"/>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8" name="Kubus 117"/>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19" name="Groep 118"/>
              <p:cNvGrpSpPr/>
              <p:nvPr/>
            </p:nvGrpSpPr>
            <p:grpSpPr>
              <a:xfrm>
                <a:off x="567643" y="4311081"/>
                <a:ext cx="3362224" cy="203200"/>
                <a:chOff x="577076" y="3823855"/>
                <a:chExt cx="3362224" cy="203200"/>
              </a:xfrm>
              <a:grpFill/>
            </p:grpSpPr>
            <p:sp>
              <p:nvSpPr>
                <p:cNvPr id="120" name="Kubus 119"/>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1" name="Kubus 120"/>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2" name="Kubus 121"/>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3" name="Kubus 122"/>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4" name="Kubus 123"/>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5" name="Kubus 124"/>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6" name="Kubus 125"/>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7" name="Kubus 126"/>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28" name="Groep 127"/>
              <p:cNvGrpSpPr/>
              <p:nvPr/>
            </p:nvGrpSpPr>
            <p:grpSpPr>
              <a:xfrm>
                <a:off x="784793" y="4143091"/>
                <a:ext cx="3362224" cy="203200"/>
                <a:chOff x="577076" y="3823855"/>
                <a:chExt cx="3362224" cy="203200"/>
              </a:xfrm>
              <a:grpFill/>
            </p:grpSpPr>
            <p:sp>
              <p:nvSpPr>
                <p:cNvPr id="129" name="Kubus 128"/>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0" name="Kubus 129"/>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1" name="Kubus 130"/>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2" name="Kubus 131"/>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3" name="Kubus 132"/>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4" name="Kubus 133"/>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5" name="Kubus 134"/>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6" name="Kubus 135"/>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37" name="Groep 136"/>
              <p:cNvGrpSpPr/>
              <p:nvPr/>
            </p:nvGrpSpPr>
            <p:grpSpPr>
              <a:xfrm>
                <a:off x="567643" y="3990713"/>
                <a:ext cx="3362224" cy="203200"/>
                <a:chOff x="577076" y="3823855"/>
                <a:chExt cx="3362224" cy="203200"/>
              </a:xfrm>
              <a:grpFill/>
            </p:grpSpPr>
            <p:sp>
              <p:nvSpPr>
                <p:cNvPr id="138" name="Kubus 137"/>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9" name="Kubus 138"/>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0" name="Kubus 139"/>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1" name="Kubus 140"/>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2" name="Kubus 141"/>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3" name="Kubus 142"/>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4" name="Kubus 143"/>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5" name="Kubus 144"/>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46" name="Groep 145"/>
              <p:cNvGrpSpPr/>
              <p:nvPr/>
            </p:nvGrpSpPr>
            <p:grpSpPr>
              <a:xfrm>
                <a:off x="775434" y="3811738"/>
                <a:ext cx="3362224" cy="203200"/>
                <a:chOff x="577076" y="3823855"/>
                <a:chExt cx="3362224" cy="203200"/>
              </a:xfrm>
              <a:grpFill/>
            </p:grpSpPr>
            <p:sp>
              <p:nvSpPr>
                <p:cNvPr id="147" name="Kubus 146"/>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8" name="Kubus 147"/>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9" name="Kubus 148"/>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0" name="Kubus 149"/>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1" name="Kubus 150"/>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2" name="Kubus 151"/>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3" name="Kubus 152"/>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4" name="Kubus 153"/>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55" name="Groep 154"/>
              <p:cNvGrpSpPr/>
              <p:nvPr/>
            </p:nvGrpSpPr>
            <p:grpSpPr>
              <a:xfrm>
                <a:off x="577388" y="3657311"/>
                <a:ext cx="3362224" cy="203200"/>
                <a:chOff x="577076" y="3823855"/>
                <a:chExt cx="3362224" cy="203200"/>
              </a:xfrm>
              <a:grpFill/>
            </p:grpSpPr>
            <p:sp>
              <p:nvSpPr>
                <p:cNvPr id="156" name="Kubus 155"/>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7" name="Kubus 156"/>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8" name="Kubus 157"/>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9" name="Kubus 158"/>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0" name="Kubus 159"/>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1" name="Kubus 160"/>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2" name="Kubus 161"/>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3" name="Kubus 162"/>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64" name="Groep 163"/>
              <p:cNvGrpSpPr/>
              <p:nvPr/>
            </p:nvGrpSpPr>
            <p:grpSpPr>
              <a:xfrm>
                <a:off x="771854" y="3464165"/>
                <a:ext cx="3360448" cy="239912"/>
                <a:chOff x="577076" y="3787143"/>
                <a:chExt cx="3360448" cy="239912"/>
              </a:xfrm>
              <a:grpFill/>
            </p:grpSpPr>
            <p:sp>
              <p:nvSpPr>
                <p:cNvPr id="165" name="Kubus 164"/>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6" name="Kubus 165"/>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7" name="Kubus 166"/>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8" name="Kubus 167"/>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9" name="Kubus 168"/>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0" name="Kubus 169"/>
                <p:cNvSpPr/>
                <p:nvPr/>
              </p:nvSpPr>
              <p:spPr>
                <a:xfrm rot="266808">
                  <a:off x="3503414" y="3787143"/>
                  <a:ext cx="434110" cy="203200"/>
                </a:xfrm>
                <a:prstGeom prst="cube">
                  <a:avLst/>
                </a:prstGeom>
                <a:solidFill>
                  <a:srgbClr val="C0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1" name="Kubus 170"/>
                <p:cNvSpPr/>
                <p:nvPr/>
              </p:nvSpPr>
              <p:spPr>
                <a:xfrm rot="715588">
                  <a:off x="3105841" y="3823855"/>
                  <a:ext cx="434110" cy="203200"/>
                </a:xfrm>
                <a:prstGeom prst="cube">
                  <a:avLst/>
                </a:prstGeom>
                <a:solidFill>
                  <a:srgbClr val="C0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2" name="Kubus 171"/>
                <p:cNvSpPr/>
                <p:nvPr/>
              </p:nvSpPr>
              <p:spPr>
                <a:xfrm rot="1611712">
                  <a:off x="2676082" y="3823855"/>
                  <a:ext cx="434110" cy="203200"/>
                </a:xfrm>
                <a:prstGeom prst="cube">
                  <a:avLst/>
                </a:prstGeom>
                <a:solidFill>
                  <a:srgbClr val="C0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pic>
          <p:nvPicPr>
            <p:cNvPr id="3" name="Afbeelding 2"/>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299" b="97126" l="4598" r="91092"/>
                      </a14:imgEffect>
                    </a14:imgLayer>
                  </a14:imgProps>
                </a:ext>
                <a:ext uri="{28A0092B-C50C-407E-A947-70E740481C1C}">
                  <a14:useLocalDpi xmlns:a14="http://schemas.microsoft.com/office/drawing/2010/main"/>
                </a:ext>
              </a:extLst>
            </a:blip>
            <a:srcRect l="27151" r="26872"/>
            <a:stretch/>
          </p:blipFill>
          <p:spPr>
            <a:xfrm>
              <a:off x="2365275" y="2943555"/>
              <a:ext cx="947539" cy="2060895"/>
            </a:xfrm>
            <a:prstGeom prst="rect">
              <a:avLst/>
            </a:prstGeom>
          </p:spPr>
        </p:pic>
      </p:grpSp>
      <p:sp>
        <p:nvSpPr>
          <p:cNvPr id="432" name="Rechthoek 431"/>
          <p:cNvSpPr/>
          <p:nvPr/>
        </p:nvSpPr>
        <p:spPr>
          <a:xfrm>
            <a:off x="4379870" y="5116831"/>
            <a:ext cx="3351451" cy="750975"/>
          </a:xfrm>
          <a:prstGeom prst="rect">
            <a:avLst/>
          </a:prstGeom>
        </p:spPr>
        <p:txBody>
          <a:bodyPr wrap="square">
            <a:spAutoFit/>
          </a:bodyPr>
          <a:lstStyle/>
          <a:p>
            <a:pPr lvl="0">
              <a:lnSpc>
                <a:spcPct val="107000"/>
              </a:lnSpc>
              <a:spcAft>
                <a:spcPts val="0"/>
              </a:spcAft>
            </a:pPr>
            <a:r>
              <a:rPr lang="nl-BE" sz="2000" b="1" i="1" dirty="0" err="1" smtClean="0">
                <a:latin typeface="Calibri" panose="020F0502020204030204" pitchFamily="34" charset="0"/>
                <a:ea typeface="Calibri" panose="020F0502020204030204" pitchFamily="34" charset="0"/>
                <a:cs typeface="Times New Roman" panose="02020603050405020304" pitchFamily="18" charset="0"/>
              </a:rPr>
              <a:t>Ouf</a:t>
            </a:r>
            <a:r>
              <a:rPr lang="nl-BE" sz="2000" i="1" dirty="0" smtClean="0">
                <a:latin typeface="Calibri" panose="020F0502020204030204" pitchFamily="34" charset="0"/>
                <a:ea typeface="Calibri" panose="020F0502020204030204" pitchFamily="34" charset="0"/>
                <a:cs typeface="Times New Roman" panose="02020603050405020304" pitchFamily="18" charset="0"/>
              </a:rPr>
              <a:t>! </a:t>
            </a:r>
            <a:r>
              <a:rPr lang="nl-BE" sz="2000" i="1" dirty="0" err="1" smtClean="0">
                <a:latin typeface="Calibri" panose="020F0502020204030204" pitchFamily="34" charset="0"/>
                <a:ea typeface="Calibri" panose="020F0502020204030204" pitchFamily="34" charset="0"/>
                <a:cs typeface="Times New Roman" panose="02020603050405020304" pitchFamily="18" charset="0"/>
              </a:rPr>
              <a:t>J’ai</a:t>
            </a:r>
            <a:r>
              <a:rPr lang="nl-BE" sz="2000" i="1" dirty="0" smtClean="0">
                <a:latin typeface="Calibri" panose="020F0502020204030204" pitchFamily="34" charset="0"/>
                <a:ea typeface="Calibri" panose="020F0502020204030204" pitchFamily="34" charset="0"/>
                <a:cs typeface="Times New Roman" panose="02020603050405020304" pitchFamily="18" charset="0"/>
              </a:rPr>
              <a:t> </a:t>
            </a:r>
            <a:r>
              <a:rPr lang="nl-BE" sz="2000" i="1" dirty="0" err="1" smtClean="0">
                <a:latin typeface="Calibri" panose="020F0502020204030204" pitchFamily="34" charset="0"/>
                <a:ea typeface="Calibri" panose="020F0502020204030204" pitchFamily="34" charset="0"/>
                <a:cs typeface="Times New Roman" panose="02020603050405020304" pitchFamily="18" charset="0"/>
              </a:rPr>
              <a:t>eu</a:t>
            </a:r>
            <a:r>
              <a:rPr lang="nl-BE" sz="2000" i="1" dirty="0" smtClean="0">
                <a:latin typeface="Calibri" panose="020F0502020204030204" pitchFamily="34" charset="0"/>
                <a:ea typeface="Calibri" panose="020F0502020204030204" pitchFamily="34" charset="0"/>
                <a:cs typeface="Times New Roman" panose="02020603050405020304" pitchFamily="18" charset="0"/>
              </a:rPr>
              <a:t> beaucoup de chance</a:t>
            </a:r>
          </a:p>
        </p:txBody>
      </p:sp>
      <p:grpSp>
        <p:nvGrpSpPr>
          <p:cNvPr id="438" name="Groep 437"/>
          <p:cNvGrpSpPr/>
          <p:nvPr/>
        </p:nvGrpSpPr>
        <p:grpSpPr>
          <a:xfrm>
            <a:off x="4162720" y="2271392"/>
            <a:ext cx="3821370" cy="2915250"/>
            <a:chOff x="4162720" y="2271392"/>
            <a:chExt cx="3821370" cy="2915250"/>
          </a:xfrm>
        </p:grpSpPr>
        <p:sp>
          <p:nvSpPr>
            <p:cNvPr id="428" name="Explosie 1 427"/>
            <p:cNvSpPr/>
            <p:nvPr/>
          </p:nvSpPr>
          <p:spPr>
            <a:xfrm>
              <a:off x="6762808" y="4505043"/>
              <a:ext cx="1221282" cy="681599"/>
            </a:xfrm>
            <a:prstGeom prst="irregularSeal1">
              <a:avLst/>
            </a:prstGeom>
            <a:solidFill>
              <a:srgbClr val="FFFF00">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74" name="Groep 173"/>
            <p:cNvGrpSpPr/>
            <p:nvPr/>
          </p:nvGrpSpPr>
          <p:grpSpPr>
            <a:xfrm>
              <a:off x="4162720" y="2271392"/>
              <a:ext cx="3589024" cy="2615542"/>
              <a:chOff x="567643" y="3500877"/>
              <a:chExt cx="3589024" cy="2615542"/>
            </a:xfrm>
            <a:solidFill>
              <a:srgbClr val="CC3300"/>
            </a:solidFill>
          </p:grpSpPr>
          <p:grpSp>
            <p:nvGrpSpPr>
              <p:cNvPr id="175" name="Groep 174"/>
              <p:cNvGrpSpPr/>
              <p:nvPr/>
            </p:nvGrpSpPr>
            <p:grpSpPr>
              <a:xfrm>
                <a:off x="567643" y="5652655"/>
                <a:ext cx="3362224" cy="203200"/>
                <a:chOff x="577076" y="3823855"/>
                <a:chExt cx="3362224" cy="203200"/>
              </a:xfrm>
              <a:grpFill/>
            </p:grpSpPr>
            <p:sp>
              <p:nvSpPr>
                <p:cNvPr id="293" name="Kubus 292"/>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4" name="Kubus 293"/>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5" name="Kubus 294"/>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6" name="Kubus 295"/>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7" name="Kubus 296"/>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8" name="Kubus 297"/>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9" name="Kubus 298"/>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0" name="Kubus 299"/>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76" name="Groep 175"/>
              <p:cNvGrpSpPr/>
              <p:nvPr/>
            </p:nvGrpSpPr>
            <p:grpSpPr>
              <a:xfrm>
                <a:off x="784793" y="5470237"/>
                <a:ext cx="3362224" cy="203200"/>
                <a:chOff x="577076" y="3823855"/>
                <a:chExt cx="3362224" cy="203200"/>
              </a:xfrm>
              <a:grpFill/>
            </p:grpSpPr>
            <p:sp>
              <p:nvSpPr>
                <p:cNvPr id="285" name="Kubus 284"/>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6" name="Kubus 285"/>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7" name="Kubus 286"/>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8" name="Kubus 287"/>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9" name="Kubus 288"/>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0" name="Kubus 289"/>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1" name="Kubus 290"/>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2" name="Kubus 291"/>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77" name="Groep 176"/>
              <p:cNvGrpSpPr/>
              <p:nvPr/>
            </p:nvGrpSpPr>
            <p:grpSpPr>
              <a:xfrm>
                <a:off x="567653" y="5309755"/>
                <a:ext cx="3362224" cy="203200"/>
                <a:chOff x="577076" y="3823855"/>
                <a:chExt cx="3362224" cy="203200"/>
              </a:xfrm>
              <a:grpFill/>
            </p:grpSpPr>
            <p:sp>
              <p:nvSpPr>
                <p:cNvPr id="277" name="Kubus 276"/>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Kubus 277"/>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9" name="Kubus 278"/>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0" name="Kubus 279"/>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1" name="Kubus 280"/>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2" name="Kubus 281"/>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3" name="Kubus 282"/>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4" name="Kubus 283"/>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78" name="Groep 177"/>
              <p:cNvGrpSpPr/>
              <p:nvPr/>
            </p:nvGrpSpPr>
            <p:grpSpPr>
              <a:xfrm>
                <a:off x="774020" y="5140039"/>
                <a:ext cx="3362224" cy="203200"/>
                <a:chOff x="577076" y="3823855"/>
                <a:chExt cx="3362224" cy="203200"/>
              </a:xfrm>
              <a:grpFill/>
            </p:grpSpPr>
            <p:sp>
              <p:nvSpPr>
                <p:cNvPr id="269" name="Kubus 268"/>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0" name="Kubus 269"/>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1" name="Kubus 270"/>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2" name="Kubus 271"/>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3" name="Kubus 272"/>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4" name="Kubus 273"/>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5" name="Kubus 274"/>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6" name="Kubus 275"/>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79" name="Groep 178"/>
              <p:cNvGrpSpPr/>
              <p:nvPr/>
            </p:nvGrpSpPr>
            <p:grpSpPr>
              <a:xfrm>
                <a:off x="582147" y="4978402"/>
                <a:ext cx="3362224" cy="203200"/>
                <a:chOff x="577076" y="3823855"/>
                <a:chExt cx="3362224" cy="203200"/>
              </a:xfrm>
              <a:grpFill/>
            </p:grpSpPr>
            <p:sp>
              <p:nvSpPr>
                <p:cNvPr id="261" name="Kubus 260"/>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2" name="Kubus 261"/>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3" name="Kubus 262"/>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4" name="Kubus 263"/>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5" name="Kubus 264"/>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6" name="Kubus 265"/>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7" name="Kubus 266"/>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8" name="Kubus 267"/>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80" name="Groep 179"/>
              <p:cNvGrpSpPr/>
              <p:nvPr/>
            </p:nvGrpSpPr>
            <p:grpSpPr>
              <a:xfrm>
                <a:off x="784793" y="4807531"/>
                <a:ext cx="3362224" cy="203200"/>
                <a:chOff x="577076" y="3823855"/>
                <a:chExt cx="3362224" cy="203200"/>
              </a:xfrm>
              <a:grpFill/>
            </p:grpSpPr>
            <p:sp>
              <p:nvSpPr>
                <p:cNvPr id="253" name="Kubus 252"/>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4" name="Kubus 253"/>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5" name="Kubus 254"/>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6" name="Kubus 255"/>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7" name="Kubus 256"/>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8" name="Kubus 257"/>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9" name="Kubus 258"/>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0" name="Kubus 259"/>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81" name="Groep 180"/>
              <p:cNvGrpSpPr/>
              <p:nvPr/>
            </p:nvGrpSpPr>
            <p:grpSpPr>
              <a:xfrm>
                <a:off x="577388" y="4655131"/>
                <a:ext cx="3362224" cy="203200"/>
                <a:chOff x="577076" y="3823855"/>
                <a:chExt cx="3362224" cy="203200"/>
              </a:xfrm>
              <a:grpFill/>
            </p:grpSpPr>
            <p:sp>
              <p:nvSpPr>
                <p:cNvPr id="245" name="Kubus 244"/>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6" name="Kubus 245"/>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7" name="Kubus 246"/>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8" name="Kubus 247"/>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9" name="Kubus 248"/>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0" name="Kubus 249"/>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1" name="Kubus 250"/>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2" name="Kubus 251"/>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82" name="Groep 181"/>
              <p:cNvGrpSpPr/>
              <p:nvPr/>
            </p:nvGrpSpPr>
            <p:grpSpPr>
              <a:xfrm>
                <a:off x="794443" y="4476180"/>
                <a:ext cx="3362224" cy="203200"/>
                <a:chOff x="577076" y="3823855"/>
                <a:chExt cx="3362224" cy="203200"/>
              </a:xfrm>
              <a:grpFill/>
            </p:grpSpPr>
            <p:sp>
              <p:nvSpPr>
                <p:cNvPr id="237" name="Kubus 236"/>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8" name="Kubus 237"/>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9" name="Kubus 238"/>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0" name="Kubus 239"/>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1" name="Kubus 240"/>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2" name="Kubus 241"/>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3" name="Kubus 242"/>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4" name="Kubus 243"/>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83" name="Groep 182"/>
              <p:cNvGrpSpPr/>
              <p:nvPr/>
            </p:nvGrpSpPr>
            <p:grpSpPr>
              <a:xfrm>
                <a:off x="567643" y="4311081"/>
                <a:ext cx="3362224" cy="203200"/>
                <a:chOff x="577076" y="3823855"/>
                <a:chExt cx="3362224" cy="203200"/>
              </a:xfrm>
              <a:grpFill/>
            </p:grpSpPr>
            <p:sp>
              <p:nvSpPr>
                <p:cNvPr id="229" name="Kubus 228"/>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0" name="Kubus 229"/>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1" name="Kubus 230"/>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2" name="Kubus 231"/>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3" name="Kubus 232"/>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4" name="Kubus 233"/>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5" name="Kubus 234"/>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6" name="Kubus 235"/>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84" name="Groep 183"/>
              <p:cNvGrpSpPr/>
              <p:nvPr/>
            </p:nvGrpSpPr>
            <p:grpSpPr>
              <a:xfrm>
                <a:off x="784793" y="4143091"/>
                <a:ext cx="3362224" cy="203200"/>
                <a:chOff x="577076" y="3823855"/>
                <a:chExt cx="3362224" cy="203200"/>
              </a:xfrm>
              <a:grpFill/>
            </p:grpSpPr>
            <p:sp>
              <p:nvSpPr>
                <p:cNvPr id="221" name="Kubus 220"/>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2" name="Kubus 221"/>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3" name="Kubus 222"/>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4" name="Kubus 223"/>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5" name="Kubus 224"/>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6" name="Kubus 225"/>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7" name="Kubus 226"/>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8" name="Kubus 227"/>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85" name="Groep 184"/>
              <p:cNvGrpSpPr/>
              <p:nvPr/>
            </p:nvGrpSpPr>
            <p:grpSpPr>
              <a:xfrm>
                <a:off x="567643" y="3990713"/>
                <a:ext cx="3362224" cy="203200"/>
                <a:chOff x="577076" y="3823855"/>
                <a:chExt cx="3362224" cy="203200"/>
              </a:xfrm>
              <a:grpFill/>
            </p:grpSpPr>
            <p:sp>
              <p:nvSpPr>
                <p:cNvPr id="213" name="Kubus 212"/>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4" name="Kubus 213"/>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5" name="Kubus 214"/>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6" name="Kubus 215"/>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7" name="Kubus 216"/>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8" name="Kubus 217"/>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9" name="Kubus 218"/>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0" name="Kubus 219"/>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86" name="Groep 185"/>
              <p:cNvGrpSpPr/>
              <p:nvPr/>
            </p:nvGrpSpPr>
            <p:grpSpPr>
              <a:xfrm>
                <a:off x="775434" y="3811738"/>
                <a:ext cx="3362224" cy="203200"/>
                <a:chOff x="577076" y="3823855"/>
                <a:chExt cx="3362224" cy="203200"/>
              </a:xfrm>
              <a:grpFill/>
            </p:grpSpPr>
            <p:sp>
              <p:nvSpPr>
                <p:cNvPr id="205" name="Kubus 204"/>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6" name="Kubus 205"/>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7" name="Kubus 206"/>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8" name="Kubus 207"/>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9" name="Kubus 208"/>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0" name="Kubus 209"/>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1" name="Kubus 210"/>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2" name="Kubus 211"/>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87" name="Groep 186"/>
              <p:cNvGrpSpPr/>
              <p:nvPr/>
            </p:nvGrpSpPr>
            <p:grpSpPr>
              <a:xfrm>
                <a:off x="577388" y="3657311"/>
                <a:ext cx="3362224" cy="203200"/>
                <a:chOff x="577076" y="3823855"/>
                <a:chExt cx="3362224" cy="203200"/>
              </a:xfrm>
              <a:grpFill/>
            </p:grpSpPr>
            <p:sp>
              <p:nvSpPr>
                <p:cNvPr id="197" name="Kubus 196"/>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8" name="Kubus 197"/>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9" name="Kubus 198"/>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0" name="Kubus 199"/>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1" name="Kubus 200"/>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2" name="Kubus 201"/>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3" name="Kubus 202"/>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4" name="Kubus 203"/>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88" name="Groep 187"/>
              <p:cNvGrpSpPr/>
              <p:nvPr/>
            </p:nvGrpSpPr>
            <p:grpSpPr>
              <a:xfrm>
                <a:off x="771854" y="3500877"/>
                <a:ext cx="3224519" cy="2615542"/>
                <a:chOff x="577076" y="3823855"/>
                <a:chExt cx="3224519" cy="2615542"/>
              </a:xfrm>
              <a:grpFill/>
            </p:grpSpPr>
            <p:sp>
              <p:nvSpPr>
                <p:cNvPr id="189" name="Kubus 188"/>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0" name="Kubus 189"/>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1" name="Kubus 190"/>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2" name="Kubus 191"/>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3" name="Kubus 192"/>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4" name="Kubus 193"/>
                <p:cNvSpPr/>
                <p:nvPr/>
              </p:nvSpPr>
              <p:spPr>
                <a:xfrm rot="266808">
                  <a:off x="3367485" y="6236197"/>
                  <a:ext cx="434110" cy="203200"/>
                </a:xfrm>
                <a:prstGeom prst="cube">
                  <a:avLst/>
                </a:prstGeom>
                <a:solidFill>
                  <a:srgbClr val="C0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5" name="Kubus 194"/>
                <p:cNvSpPr/>
                <p:nvPr/>
              </p:nvSpPr>
              <p:spPr>
                <a:xfrm rot="715588">
                  <a:off x="3105841" y="3823855"/>
                  <a:ext cx="434110" cy="203200"/>
                </a:xfrm>
                <a:prstGeom prst="cube">
                  <a:avLst/>
                </a:prstGeom>
                <a:solidFill>
                  <a:srgbClr val="C0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6" name="Kubus 195"/>
                <p:cNvSpPr/>
                <p:nvPr/>
              </p:nvSpPr>
              <p:spPr>
                <a:xfrm rot="1611712">
                  <a:off x="2676082" y="3823855"/>
                  <a:ext cx="434110" cy="203200"/>
                </a:xfrm>
                <a:prstGeom prst="cube">
                  <a:avLst/>
                </a:prstGeom>
                <a:solidFill>
                  <a:srgbClr val="C0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pic>
          <p:nvPicPr>
            <p:cNvPr id="13" name="Afbeelding 12"/>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299" b="97126" l="4598" r="91092"/>
                      </a14:imgEffect>
                    </a14:imgLayer>
                  </a14:imgProps>
                </a:ext>
                <a:ext uri="{28A0092B-C50C-407E-A947-70E740481C1C}">
                  <a14:useLocalDpi xmlns:a14="http://schemas.microsoft.com/office/drawing/2010/main"/>
                </a:ext>
              </a:extLst>
            </a:blip>
            <a:srcRect l="27151" r="26872"/>
            <a:stretch/>
          </p:blipFill>
          <p:spPr>
            <a:xfrm>
              <a:off x="6261802" y="2938990"/>
              <a:ext cx="947539" cy="2060895"/>
            </a:xfrm>
            <a:prstGeom prst="rect">
              <a:avLst/>
            </a:prstGeom>
          </p:spPr>
        </p:pic>
        <p:sp>
          <p:nvSpPr>
            <p:cNvPr id="431" name="Pijl-omlaag 430"/>
            <p:cNvSpPr/>
            <p:nvPr/>
          </p:nvSpPr>
          <p:spPr>
            <a:xfrm>
              <a:off x="7224894" y="2579130"/>
              <a:ext cx="281041" cy="1882248"/>
            </a:xfrm>
            <a:prstGeom prst="downArrow">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2" name="Groep 1"/>
          <p:cNvGrpSpPr/>
          <p:nvPr/>
        </p:nvGrpSpPr>
        <p:grpSpPr>
          <a:xfrm>
            <a:off x="8055362" y="2235269"/>
            <a:ext cx="3589024" cy="2764616"/>
            <a:chOff x="8055362" y="2235269"/>
            <a:chExt cx="3589024" cy="2764616"/>
          </a:xfrm>
        </p:grpSpPr>
        <p:grpSp>
          <p:nvGrpSpPr>
            <p:cNvPr id="437" name="Groep 436"/>
            <p:cNvGrpSpPr/>
            <p:nvPr/>
          </p:nvGrpSpPr>
          <p:grpSpPr>
            <a:xfrm>
              <a:off x="8055362" y="2235269"/>
              <a:ext cx="3589024" cy="2391690"/>
              <a:chOff x="8055362" y="2235269"/>
              <a:chExt cx="3589024" cy="2391690"/>
            </a:xfrm>
          </p:grpSpPr>
          <p:grpSp>
            <p:nvGrpSpPr>
              <p:cNvPr id="302" name="Groep 301"/>
              <p:cNvGrpSpPr/>
              <p:nvPr/>
            </p:nvGrpSpPr>
            <p:grpSpPr>
              <a:xfrm>
                <a:off x="8055362" y="4423759"/>
                <a:ext cx="3362224" cy="203200"/>
                <a:chOff x="577076" y="3823855"/>
                <a:chExt cx="3362224" cy="203200"/>
              </a:xfrm>
              <a:solidFill>
                <a:srgbClr val="CC3300"/>
              </a:solidFill>
            </p:grpSpPr>
            <p:sp>
              <p:nvSpPr>
                <p:cNvPr id="420" name="Kubus 419"/>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1" name="Kubus 420"/>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2" name="Kubus 421"/>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3" name="Kubus 422"/>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4" name="Kubus 423"/>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5" name="Kubus 424"/>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6" name="Kubus 425"/>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7" name="Kubus 426"/>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03" name="Groep 302"/>
              <p:cNvGrpSpPr/>
              <p:nvPr/>
            </p:nvGrpSpPr>
            <p:grpSpPr>
              <a:xfrm>
                <a:off x="8272512" y="4241341"/>
                <a:ext cx="3362224" cy="203200"/>
                <a:chOff x="577076" y="3823855"/>
                <a:chExt cx="3362224" cy="203200"/>
              </a:xfrm>
              <a:solidFill>
                <a:srgbClr val="CC3300"/>
              </a:solidFill>
            </p:grpSpPr>
            <p:sp>
              <p:nvSpPr>
                <p:cNvPr id="412" name="Kubus 411"/>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3" name="Kubus 412"/>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4" name="Kubus 413"/>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5" name="Kubus 414"/>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6" name="Kubus 415"/>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7" name="Kubus 416"/>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8" name="Kubus 417"/>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9" name="Kubus 418"/>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04" name="Groep 303"/>
              <p:cNvGrpSpPr/>
              <p:nvPr/>
            </p:nvGrpSpPr>
            <p:grpSpPr>
              <a:xfrm>
                <a:off x="8055372" y="4080859"/>
                <a:ext cx="3362224" cy="203200"/>
                <a:chOff x="577076" y="3823855"/>
                <a:chExt cx="3362224" cy="203200"/>
              </a:xfrm>
              <a:solidFill>
                <a:srgbClr val="CC3300"/>
              </a:solidFill>
            </p:grpSpPr>
            <p:sp>
              <p:nvSpPr>
                <p:cNvPr id="404" name="Kubus 403"/>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05" name="Kubus 404"/>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06" name="Kubus 405"/>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07" name="Kubus 406"/>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08" name="Kubus 407"/>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09" name="Kubus 408"/>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0" name="Kubus 409"/>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1" name="Kubus 410"/>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05" name="Groep 304"/>
              <p:cNvGrpSpPr/>
              <p:nvPr/>
            </p:nvGrpSpPr>
            <p:grpSpPr>
              <a:xfrm>
                <a:off x="8261739" y="3911143"/>
                <a:ext cx="3362224" cy="203200"/>
                <a:chOff x="577076" y="3823855"/>
                <a:chExt cx="3362224" cy="203200"/>
              </a:xfrm>
              <a:solidFill>
                <a:srgbClr val="CC3300"/>
              </a:solidFill>
            </p:grpSpPr>
            <p:sp>
              <p:nvSpPr>
                <p:cNvPr id="396" name="Kubus 395"/>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7" name="Kubus 396"/>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8" name="Kubus 397"/>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9" name="Kubus 398"/>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00" name="Kubus 399"/>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01" name="Kubus 400"/>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02" name="Kubus 401"/>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03" name="Kubus 402"/>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06" name="Groep 305"/>
              <p:cNvGrpSpPr/>
              <p:nvPr/>
            </p:nvGrpSpPr>
            <p:grpSpPr>
              <a:xfrm>
                <a:off x="8069866" y="3749506"/>
                <a:ext cx="3362224" cy="203200"/>
                <a:chOff x="577076" y="3823855"/>
                <a:chExt cx="3362224" cy="203200"/>
              </a:xfrm>
              <a:solidFill>
                <a:srgbClr val="CC3300"/>
              </a:solidFill>
            </p:grpSpPr>
            <p:sp>
              <p:nvSpPr>
                <p:cNvPr id="388" name="Kubus 387"/>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9" name="Kubus 388"/>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0" name="Kubus 389"/>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1" name="Kubus 390"/>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2" name="Kubus 391"/>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3" name="Kubus 392"/>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4" name="Kubus 393"/>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5" name="Kubus 394"/>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07" name="Groep 306"/>
              <p:cNvGrpSpPr/>
              <p:nvPr/>
            </p:nvGrpSpPr>
            <p:grpSpPr>
              <a:xfrm>
                <a:off x="8272512" y="3578635"/>
                <a:ext cx="3362224" cy="203200"/>
                <a:chOff x="577076" y="3823855"/>
                <a:chExt cx="3362224" cy="203200"/>
              </a:xfrm>
              <a:solidFill>
                <a:srgbClr val="CC3300"/>
              </a:solidFill>
            </p:grpSpPr>
            <p:sp>
              <p:nvSpPr>
                <p:cNvPr id="380" name="Kubus 379"/>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1" name="Kubus 380"/>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2" name="Kubus 381"/>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3" name="Kubus 382"/>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4" name="Kubus 383"/>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5" name="Kubus 384"/>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6" name="Kubus 385"/>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7" name="Kubus 386"/>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08" name="Groep 307"/>
              <p:cNvGrpSpPr/>
              <p:nvPr/>
            </p:nvGrpSpPr>
            <p:grpSpPr>
              <a:xfrm>
                <a:off x="8065107" y="3426235"/>
                <a:ext cx="3362224" cy="203200"/>
                <a:chOff x="577076" y="3823855"/>
                <a:chExt cx="3362224" cy="203200"/>
              </a:xfrm>
              <a:solidFill>
                <a:srgbClr val="CC3300"/>
              </a:solidFill>
            </p:grpSpPr>
            <p:sp>
              <p:nvSpPr>
                <p:cNvPr id="372" name="Kubus 371"/>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73" name="Kubus 372"/>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74" name="Kubus 373"/>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75" name="Kubus 374"/>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76" name="Kubus 375"/>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77" name="Kubus 376"/>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78" name="Kubus 377"/>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79" name="Kubus 378"/>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09" name="Groep 308"/>
              <p:cNvGrpSpPr/>
              <p:nvPr/>
            </p:nvGrpSpPr>
            <p:grpSpPr>
              <a:xfrm>
                <a:off x="8282162" y="3247284"/>
                <a:ext cx="3362224" cy="203200"/>
                <a:chOff x="577076" y="3823855"/>
                <a:chExt cx="3362224" cy="203200"/>
              </a:xfrm>
              <a:solidFill>
                <a:srgbClr val="CC3300"/>
              </a:solidFill>
            </p:grpSpPr>
            <p:sp>
              <p:nvSpPr>
                <p:cNvPr id="364" name="Kubus 363"/>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5" name="Kubus 364"/>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6" name="Kubus 365"/>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7" name="Kubus 366"/>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8" name="Kubus 367"/>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9" name="Kubus 368"/>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70" name="Kubus 369"/>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71" name="Kubus 370"/>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10" name="Groep 309"/>
              <p:cNvGrpSpPr/>
              <p:nvPr/>
            </p:nvGrpSpPr>
            <p:grpSpPr>
              <a:xfrm>
                <a:off x="8055362" y="3082185"/>
                <a:ext cx="3362224" cy="203200"/>
                <a:chOff x="577076" y="3823855"/>
                <a:chExt cx="3362224" cy="203200"/>
              </a:xfrm>
              <a:solidFill>
                <a:srgbClr val="CC3300"/>
              </a:solidFill>
            </p:grpSpPr>
            <p:sp>
              <p:nvSpPr>
                <p:cNvPr id="356" name="Kubus 355"/>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7" name="Kubus 356"/>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8" name="Kubus 357"/>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9" name="Kubus 358"/>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0" name="Kubus 359"/>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1" name="Kubus 360"/>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2" name="Kubus 361"/>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3" name="Kubus 362"/>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11" name="Groep 310"/>
              <p:cNvGrpSpPr/>
              <p:nvPr/>
            </p:nvGrpSpPr>
            <p:grpSpPr>
              <a:xfrm>
                <a:off x="8272512" y="2914195"/>
                <a:ext cx="3362224" cy="203200"/>
                <a:chOff x="577076" y="3823855"/>
                <a:chExt cx="3362224" cy="203200"/>
              </a:xfrm>
              <a:solidFill>
                <a:srgbClr val="CC3300"/>
              </a:solidFill>
            </p:grpSpPr>
            <p:sp>
              <p:nvSpPr>
                <p:cNvPr id="348" name="Kubus 347"/>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9" name="Kubus 348"/>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0" name="Kubus 349"/>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1" name="Kubus 350"/>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2" name="Kubus 351"/>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3" name="Kubus 352"/>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4" name="Kubus 353"/>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5" name="Kubus 354"/>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12" name="Groep 311"/>
              <p:cNvGrpSpPr/>
              <p:nvPr/>
            </p:nvGrpSpPr>
            <p:grpSpPr>
              <a:xfrm>
                <a:off x="8055362" y="2761817"/>
                <a:ext cx="3362224" cy="203200"/>
                <a:chOff x="577076" y="3823855"/>
                <a:chExt cx="3362224" cy="203200"/>
              </a:xfrm>
              <a:solidFill>
                <a:srgbClr val="CC3300"/>
              </a:solidFill>
            </p:grpSpPr>
            <p:sp>
              <p:nvSpPr>
                <p:cNvPr id="340" name="Kubus 339"/>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1" name="Kubus 340"/>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2" name="Kubus 341"/>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3" name="Kubus 342"/>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4" name="Kubus 343"/>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5" name="Kubus 344"/>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6" name="Kubus 345"/>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7" name="Kubus 346"/>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13" name="Groep 312"/>
              <p:cNvGrpSpPr/>
              <p:nvPr/>
            </p:nvGrpSpPr>
            <p:grpSpPr>
              <a:xfrm>
                <a:off x="8263153" y="2582842"/>
                <a:ext cx="3362224" cy="203200"/>
                <a:chOff x="577076" y="3823855"/>
                <a:chExt cx="3362224" cy="203200"/>
              </a:xfrm>
              <a:solidFill>
                <a:srgbClr val="CC3300"/>
              </a:solidFill>
            </p:grpSpPr>
            <p:sp>
              <p:nvSpPr>
                <p:cNvPr id="332" name="Kubus 331"/>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3" name="Kubus 332"/>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4" name="Kubus 333"/>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5" name="Kubus 334"/>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6" name="Kubus 335"/>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7" name="Kubus 336"/>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8" name="Kubus 337"/>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9" name="Kubus 338"/>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14" name="Groep 313"/>
              <p:cNvGrpSpPr/>
              <p:nvPr/>
            </p:nvGrpSpPr>
            <p:grpSpPr>
              <a:xfrm>
                <a:off x="8065107" y="2428415"/>
                <a:ext cx="3362224" cy="203200"/>
                <a:chOff x="577076" y="3823855"/>
                <a:chExt cx="3362224" cy="203200"/>
              </a:xfrm>
              <a:solidFill>
                <a:srgbClr val="CC3300"/>
              </a:solidFill>
            </p:grpSpPr>
            <p:sp>
              <p:nvSpPr>
                <p:cNvPr id="324" name="Kubus 323"/>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5" name="Kubus 324"/>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6" name="Kubus 325"/>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7" name="Kubus 326"/>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8" name="Kubus 327"/>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9" name="Kubus 328"/>
                <p:cNvSpPr/>
                <p:nvPr/>
              </p:nvSpPr>
              <p:spPr>
                <a:xfrm>
                  <a:off x="3505190"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0" name="Kubus 329"/>
                <p:cNvSpPr/>
                <p:nvPr/>
              </p:nvSpPr>
              <p:spPr>
                <a:xfrm>
                  <a:off x="3105841"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1" name="Kubus 330"/>
                <p:cNvSpPr/>
                <p:nvPr/>
              </p:nvSpPr>
              <p:spPr>
                <a:xfrm>
                  <a:off x="267608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15" name="Groep 314"/>
              <p:cNvGrpSpPr/>
              <p:nvPr/>
            </p:nvGrpSpPr>
            <p:grpSpPr>
              <a:xfrm>
                <a:off x="8259573" y="2235269"/>
                <a:ext cx="3360448" cy="239912"/>
                <a:chOff x="577076" y="3787143"/>
                <a:chExt cx="3360448" cy="239912"/>
              </a:xfrm>
              <a:solidFill>
                <a:srgbClr val="CC3300"/>
              </a:solidFill>
            </p:grpSpPr>
            <p:sp>
              <p:nvSpPr>
                <p:cNvPr id="316" name="Kubus 315"/>
                <p:cNvSpPr/>
                <p:nvPr/>
              </p:nvSpPr>
              <p:spPr>
                <a:xfrm>
                  <a:off x="57707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7" name="Kubus 316"/>
                <p:cNvSpPr/>
                <p:nvPr/>
              </p:nvSpPr>
              <p:spPr>
                <a:xfrm>
                  <a:off x="1826244"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8" name="Kubus 317"/>
                <p:cNvSpPr/>
                <p:nvPr/>
              </p:nvSpPr>
              <p:spPr>
                <a:xfrm>
                  <a:off x="1426895"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9" name="Kubus 318"/>
                <p:cNvSpPr/>
                <p:nvPr/>
              </p:nvSpPr>
              <p:spPr>
                <a:xfrm>
                  <a:off x="997136"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0" name="Kubus 319"/>
                <p:cNvSpPr/>
                <p:nvPr/>
              </p:nvSpPr>
              <p:spPr>
                <a:xfrm>
                  <a:off x="2256022" y="3823855"/>
                  <a:ext cx="434110" cy="203200"/>
                </a:xfrm>
                <a:prstGeom prst="cub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1" name="Kubus 320"/>
                <p:cNvSpPr/>
                <p:nvPr/>
              </p:nvSpPr>
              <p:spPr>
                <a:xfrm rot="266808">
                  <a:off x="3503414" y="3787143"/>
                  <a:ext cx="434110" cy="203200"/>
                </a:xfrm>
                <a:prstGeom prst="cube">
                  <a:avLst/>
                </a:prstGeom>
                <a:solidFill>
                  <a:srgbClr val="C0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2" name="Kubus 321"/>
                <p:cNvSpPr/>
                <p:nvPr/>
              </p:nvSpPr>
              <p:spPr>
                <a:xfrm rot="715588">
                  <a:off x="3105841" y="3823855"/>
                  <a:ext cx="434110" cy="203200"/>
                </a:xfrm>
                <a:prstGeom prst="cube">
                  <a:avLst/>
                </a:prstGeom>
                <a:solidFill>
                  <a:srgbClr val="C0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436" name="Groep 435"/>
            <p:cNvGrpSpPr/>
            <p:nvPr/>
          </p:nvGrpSpPr>
          <p:grpSpPr>
            <a:xfrm>
              <a:off x="10017992" y="2709548"/>
              <a:ext cx="1221282" cy="2290337"/>
              <a:chOff x="10017992" y="2709548"/>
              <a:chExt cx="1221282" cy="2290337"/>
            </a:xfrm>
          </p:grpSpPr>
          <p:pic>
            <p:nvPicPr>
              <p:cNvPr id="12" name="Afbeelding 11"/>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299" b="97126" l="4598" r="91092"/>
                        </a14:imgEffect>
                      </a14:imgLayer>
                    </a14:imgProps>
                  </a:ext>
                  <a:ext uri="{28A0092B-C50C-407E-A947-70E740481C1C}">
                    <a14:useLocalDpi xmlns:a14="http://schemas.microsoft.com/office/drawing/2010/main"/>
                  </a:ext>
                </a:extLst>
              </a:blip>
              <a:srcRect l="27151" r="26872"/>
              <a:stretch/>
            </p:blipFill>
            <p:spPr>
              <a:xfrm>
                <a:off x="10115143" y="2938990"/>
                <a:ext cx="947539" cy="2060895"/>
              </a:xfrm>
              <a:prstGeom prst="rect">
                <a:avLst/>
              </a:prstGeom>
            </p:spPr>
          </p:pic>
          <p:sp>
            <p:nvSpPr>
              <p:cNvPr id="429" name="Explosie 1 428"/>
              <p:cNvSpPr/>
              <p:nvPr/>
            </p:nvSpPr>
            <p:spPr>
              <a:xfrm>
                <a:off x="10017992" y="2709548"/>
                <a:ext cx="1221282" cy="681599"/>
              </a:xfrm>
              <a:prstGeom prst="irregularSeal1">
                <a:avLst/>
              </a:prstGeom>
              <a:solidFill>
                <a:srgbClr val="FFFF00">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35" name="Kubus 434"/>
              <p:cNvSpPr/>
              <p:nvPr/>
            </p:nvSpPr>
            <p:spPr>
              <a:xfrm rot="1611712">
                <a:off x="10440396" y="2909131"/>
                <a:ext cx="434110" cy="203200"/>
              </a:xfrm>
              <a:prstGeom prst="cube">
                <a:avLst/>
              </a:prstGeom>
              <a:solidFill>
                <a:srgbClr val="C0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sp>
        <p:nvSpPr>
          <p:cNvPr id="440" name="Rechthoek 439"/>
          <p:cNvSpPr/>
          <p:nvPr/>
        </p:nvSpPr>
        <p:spPr>
          <a:xfrm>
            <a:off x="161882" y="2228729"/>
            <a:ext cx="314708" cy="2438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1" name="Rechthoek 440"/>
          <p:cNvSpPr/>
          <p:nvPr/>
        </p:nvSpPr>
        <p:spPr>
          <a:xfrm>
            <a:off x="4065804" y="2252342"/>
            <a:ext cx="314708" cy="2438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2" name="Rechthoek 441"/>
          <p:cNvSpPr/>
          <p:nvPr/>
        </p:nvSpPr>
        <p:spPr>
          <a:xfrm>
            <a:off x="7962934" y="2228729"/>
            <a:ext cx="314708" cy="2438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30" name="Rechthoek 429"/>
          <p:cNvSpPr/>
          <p:nvPr/>
        </p:nvSpPr>
        <p:spPr>
          <a:xfrm>
            <a:off x="519104" y="1524443"/>
            <a:ext cx="3459772" cy="750975"/>
          </a:xfrm>
          <a:prstGeom prst="rect">
            <a:avLst/>
          </a:prstGeom>
        </p:spPr>
        <p:txBody>
          <a:bodyPr wrap="square">
            <a:spAutoFit/>
          </a:bodyPr>
          <a:lstStyle/>
          <a:p>
            <a:pPr lvl="0">
              <a:lnSpc>
                <a:spcPct val="107000"/>
              </a:lnSpc>
              <a:spcAft>
                <a:spcPts val="0"/>
              </a:spcAft>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Qu’est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qu’une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situation</a:t>
            </a:r>
            <a:r>
              <a:rPr lang="nl-BE" sz="2000" b="1"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dangereuse</a:t>
            </a:r>
            <a:r>
              <a:rPr lang="nl-BE" sz="2000" dirty="0" smtClean="0">
                <a:latin typeface="Calibri" panose="020F0502020204030204" pitchFamily="34" charset="0"/>
                <a:ea typeface="Calibri" panose="020F0502020204030204" pitchFamily="34" charset="0"/>
                <a:cs typeface="Times New Roman" panose="02020603050405020304" pitchFamily="18" charset="0"/>
              </a:rPr>
              <a:t> ? </a:t>
            </a:r>
            <a:endParaRPr lang="nl-BE" sz="16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33" name="Rechthoek 432"/>
          <p:cNvSpPr/>
          <p:nvPr/>
        </p:nvSpPr>
        <p:spPr>
          <a:xfrm>
            <a:off x="8499217" y="1523914"/>
            <a:ext cx="2969288" cy="421654"/>
          </a:xfrm>
          <a:prstGeom prst="rect">
            <a:avLst/>
          </a:prstGeom>
        </p:spPr>
        <p:txBody>
          <a:bodyPr wrap="square">
            <a:spAutoFit/>
          </a:bodyPr>
          <a:lstStyle/>
          <a:p>
            <a:pPr lvl="0">
              <a:lnSpc>
                <a:spcPct val="107000"/>
              </a:lnSpc>
              <a:spcAft>
                <a:spcPts val="0"/>
              </a:spcAft>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Qu’est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ce</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qu’un</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smtClean="0">
                <a:latin typeface="Calibri" panose="020F0502020204030204" pitchFamily="34" charset="0"/>
                <a:ea typeface="Calibri" panose="020F0502020204030204" pitchFamily="34" charset="0"/>
                <a:cs typeface="Times New Roman" panose="02020603050405020304" pitchFamily="18" charset="0"/>
              </a:rPr>
              <a:t>accident </a:t>
            </a:r>
            <a:r>
              <a:rPr lang="nl-BE" sz="2000" dirty="0" smtClean="0">
                <a:latin typeface="Calibri" panose="020F0502020204030204" pitchFamily="34" charset="0"/>
                <a:ea typeface="Calibri" panose="020F0502020204030204" pitchFamily="34" charset="0"/>
                <a:cs typeface="Times New Roman" panose="02020603050405020304" pitchFamily="18" charset="0"/>
              </a:rPr>
              <a:t>?</a:t>
            </a:r>
            <a:endParaRPr lang="nl-BE" sz="16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34" name="Rechthoek 433"/>
          <p:cNvSpPr/>
          <p:nvPr/>
        </p:nvSpPr>
        <p:spPr>
          <a:xfrm>
            <a:off x="499585" y="5921938"/>
            <a:ext cx="10549436" cy="736355"/>
          </a:xfrm>
          <a:prstGeom prst="rect">
            <a:avLst/>
          </a:prstGeom>
        </p:spPr>
        <p:txBody>
          <a:bodyPr wrap="square">
            <a:spAutoFit/>
          </a:bodyPr>
          <a:lstStyle/>
          <a:p>
            <a:pPr lvl="0">
              <a:lnSpc>
                <a:spcPct val="107000"/>
              </a:lnSpc>
              <a:spcAft>
                <a:spcPts val="0"/>
              </a:spcAft>
            </a:pPr>
            <a:r>
              <a:rPr lang="fr-BE" sz="2000" dirty="0" smtClean="0">
                <a:latin typeface="Calibri" panose="020F0502020204030204" pitchFamily="34" charset="0"/>
                <a:ea typeface="Calibri" panose="020F0502020204030204" pitchFamily="34" charset="0"/>
                <a:cs typeface="Times New Roman" panose="02020603050405020304" pitchFamily="18" charset="0"/>
              </a:rPr>
              <a:t>Dans les trois cas, vous devez signaler l’incident et prendre des mesures. Dans les 2 premiers cas pour prévenir un accident. Dans ce dernier cas, pour éviter que l’accident ne se reproduise !</a:t>
            </a:r>
            <a:endParaRPr lang="nl-BE" sz="16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43" name="Rechthoek 442"/>
          <p:cNvSpPr/>
          <p:nvPr/>
        </p:nvSpPr>
        <p:spPr>
          <a:xfrm>
            <a:off x="523020" y="5030561"/>
            <a:ext cx="3320775" cy="750975"/>
          </a:xfrm>
          <a:prstGeom prst="rect">
            <a:avLst/>
          </a:prstGeom>
        </p:spPr>
        <p:txBody>
          <a:bodyPr wrap="square">
            <a:spAutoFit/>
          </a:bodyPr>
          <a:lstStyle/>
          <a:p>
            <a:pPr lvl="0">
              <a:lnSpc>
                <a:spcPct val="107000"/>
              </a:lnSpc>
              <a:spcAft>
                <a:spcPts val="0"/>
              </a:spcAft>
            </a:pPr>
            <a:r>
              <a:rPr lang="nl-BE" sz="2000" dirty="0" err="1" smtClean="0">
                <a:latin typeface="Calibri" panose="020F0502020204030204" pitchFamily="34" charset="0"/>
                <a:ea typeface="Calibri" panose="020F0502020204030204" pitchFamily="34" charset="0"/>
                <a:cs typeface="Times New Roman" panose="02020603050405020304" pitchFamily="18" charset="0"/>
              </a:rPr>
              <a:t>Vous</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b="1" dirty="0" err="1" smtClean="0">
                <a:latin typeface="Calibri" panose="020F0502020204030204" pitchFamily="34" charset="0"/>
                <a:ea typeface="Calibri" panose="020F0502020204030204" pitchFamily="34" charset="0"/>
                <a:cs typeface="Times New Roman" panose="02020603050405020304" pitchFamily="18" charset="0"/>
              </a:rPr>
              <a:t>remarquez</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quelque</a:t>
            </a:r>
            <a:r>
              <a:rPr lang="nl-BE" sz="2000" dirty="0" smtClean="0">
                <a:latin typeface="Calibri" panose="020F0502020204030204" pitchFamily="34" charset="0"/>
                <a:ea typeface="Calibri" panose="020F0502020204030204" pitchFamily="34" charset="0"/>
                <a:cs typeface="Times New Roman" panose="02020603050405020304" pitchFamily="18" charset="0"/>
              </a:rPr>
              <a:t> chose de </a:t>
            </a:r>
            <a:r>
              <a:rPr lang="nl-BE" sz="2000" dirty="0" err="1" smtClean="0">
                <a:latin typeface="Calibri" panose="020F0502020204030204" pitchFamily="34" charset="0"/>
                <a:ea typeface="Calibri" panose="020F0502020204030204" pitchFamily="34" charset="0"/>
                <a:cs typeface="Times New Roman" panose="02020603050405020304" pitchFamily="18" charset="0"/>
              </a:rPr>
              <a:t>dangereux</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44" name="Rechthoek 443"/>
          <p:cNvSpPr/>
          <p:nvPr/>
        </p:nvSpPr>
        <p:spPr>
          <a:xfrm>
            <a:off x="8575589" y="5118634"/>
            <a:ext cx="2488214" cy="421654"/>
          </a:xfrm>
          <a:prstGeom prst="rect">
            <a:avLst/>
          </a:prstGeom>
        </p:spPr>
        <p:txBody>
          <a:bodyPr wrap="square">
            <a:spAutoFit/>
          </a:bodyPr>
          <a:lstStyle/>
          <a:p>
            <a:pPr lvl="0">
              <a:lnSpc>
                <a:spcPct val="107000"/>
              </a:lnSpc>
              <a:spcAft>
                <a:spcPts val="0"/>
              </a:spcAft>
            </a:pPr>
            <a:r>
              <a:rPr lang="nl-BE" sz="2000" b="1" i="1" dirty="0" err="1" smtClean="0">
                <a:latin typeface="Calibri" panose="020F0502020204030204" pitchFamily="34" charset="0"/>
                <a:ea typeface="Calibri" panose="020F0502020204030204" pitchFamily="34" charset="0"/>
                <a:cs typeface="Times New Roman" panose="02020603050405020304" pitchFamily="18" charset="0"/>
              </a:rPr>
              <a:t>Aie</a:t>
            </a:r>
            <a:r>
              <a:rPr lang="nl-BE" sz="2000" i="1" dirty="0" smtClean="0">
                <a:latin typeface="Calibri" panose="020F0502020204030204" pitchFamily="34" charset="0"/>
                <a:ea typeface="Calibri" panose="020F0502020204030204" pitchFamily="34" charset="0"/>
                <a:cs typeface="Times New Roman" panose="02020603050405020304" pitchFamily="18" charset="0"/>
              </a:rPr>
              <a:t>! Ca fait mal.</a:t>
            </a:r>
          </a:p>
        </p:txBody>
      </p:sp>
    </p:spTree>
    <p:extLst>
      <p:ext uri="{BB962C8B-B14F-4D97-AF65-F5344CB8AC3E}">
        <p14:creationId xmlns:p14="http://schemas.microsoft.com/office/powerpoint/2010/main" val="202995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32" grpId="0"/>
      <p:bldP spid="430" grpId="0"/>
      <p:bldP spid="433" grpId="0"/>
      <p:bldP spid="434" grpId="0"/>
      <p:bldP spid="443" grpId="0"/>
      <p:bldP spid="444"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6701</TotalTime>
  <Words>3650</Words>
  <Application>Microsoft Office PowerPoint</Application>
  <PresentationFormat>Grand écran</PresentationFormat>
  <Paragraphs>487</Paragraphs>
  <Slides>32</Slides>
  <Notes>32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32</vt:i4>
      </vt:variant>
    </vt:vector>
  </HeadingPairs>
  <TitlesOfParts>
    <vt:vector size="41" baseType="lpstr">
      <vt:lpstr>Arial</vt:lpstr>
      <vt:lpstr>Calibri</vt:lpstr>
      <vt:lpstr>Calibri Light</vt:lpstr>
      <vt:lpstr>Century Gothic</vt:lpstr>
      <vt:lpstr>Comic Sans MS</vt:lpstr>
      <vt:lpstr>Freestyle Script</vt:lpstr>
      <vt:lpstr>Times New Roman</vt:lpstr>
      <vt:lpstr>Wingdings</vt:lpstr>
      <vt:lpstr>Kantoorthema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Krinkels Automatisering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Peter de Trogh</dc:creator>
  <cp:lastModifiedBy>Nicolas Farcy</cp:lastModifiedBy>
  <cp:revision>157</cp:revision>
  <dcterms:created xsi:type="dcterms:W3CDTF">2020-11-10T22:39:16Z</dcterms:created>
  <dcterms:modified xsi:type="dcterms:W3CDTF">2023-08-31T08:32:01Z</dcterms:modified>
</cp:coreProperties>
</file>